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 id="263" r:id="rId41"/>
    <p:sldId id="264" r:id="rId42"/>
    <p:sldId id="265" r:id="rId43"/>
    <p:sldId id="266" r:id="rId44"/>
    <p:sldId id="267" r:id="rId45"/>
    <p:sldId id="268" r:id="rId46"/>
    <p:sldId id="269" r:id="rId47"/>
    <p:sldId id="270" r:id="rId48"/>
    <p:sldId id="271" r:id="rId49"/>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Oswald" charset="1" panose="00000500000000000000"/>
      <p:regular r:id="rId8"/>
    </p:embeddedFont>
    <p:embeddedFont>
      <p:font typeface="Oswald Bold"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Montserrat Light" charset="1" panose="00000400000000000000"/>
      <p:regular r:id="rId14"/>
    </p:embeddedFont>
    <p:embeddedFont>
      <p:font typeface="Montserrat Light Bold" charset="1" panose="00000800000000000000"/>
      <p:regular r:id="rId15"/>
    </p:embeddedFont>
    <p:embeddedFont>
      <p:font typeface="Montserrat Light Italics" charset="1" panose="00000400000000000000"/>
      <p:regular r:id="rId16"/>
    </p:embeddedFont>
    <p:embeddedFont>
      <p:font typeface="Montserrat Light Bold Italics" charset="1" panose="00000800000000000000"/>
      <p:regular r:id="rId17"/>
    </p:embeddedFont>
    <p:embeddedFont>
      <p:font typeface="DM Sans" charset="1" panose="00000000000000000000"/>
      <p:regular r:id="rId18"/>
    </p:embeddedFont>
    <p:embeddedFont>
      <p:font typeface="DM Sans Bold" charset="1" panose="00000000000000000000"/>
      <p:regular r:id="rId19"/>
    </p:embeddedFont>
    <p:embeddedFont>
      <p:font typeface="DM Sans Italics" charset="1" panose="00000000000000000000"/>
      <p:regular r:id="rId20"/>
    </p:embeddedFont>
    <p:embeddedFont>
      <p:font typeface="DM Sans Bold Italics" charset="1" panose="00000000000000000000"/>
      <p:regular r:id="rId21"/>
    </p:embeddedFont>
    <p:embeddedFont>
      <p:font typeface="Open Sauce" charset="1" panose="00000500000000000000"/>
      <p:regular r:id="rId22"/>
    </p:embeddedFont>
    <p:embeddedFont>
      <p:font typeface="Open Sauce Bold" charset="1" panose="00000800000000000000"/>
      <p:regular r:id="rId23"/>
    </p:embeddedFont>
    <p:embeddedFont>
      <p:font typeface="Open Sauce Italics" charset="1" panose="00000500000000000000"/>
      <p:regular r:id="rId24"/>
    </p:embeddedFont>
    <p:embeddedFont>
      <p:font typeface="Open Sauce Bold Italics" charset="1" panose="00000800000000000000"/>
      <p:regular r:id="rId25"/>
    </p:embeddedFont>
    <p:embeddedFont>
      <p:font typeface="Open Sauce Light" charset="1" panose="00000400000000000000"/>
      <p:regular r:id="rId26"/>
    </p:embeddedFont>
    <p:embeddedFont>
      <p:font typeface="Open Sauce Light Italics" charset="1" panose="00000400000000000000"/>
      <p:regular r:id="rId27"/>
    </p:embeddedFont>
    <p:embeddedFont>
      <p:font typeface="Open Sauce Medium" charset="1" panose="00000600000000000000"/>
      <p:regular r:id="rId28"/>
    </p:embeddedFont>
    <p:embeddedFont>
      <p:font typeface="Open Sauce Medium Italics" charset="1" panose="00000600000000000000"/>
      <p:regular r:id="rId29"/>
    </p:embeddedFont>
    <p:embeddedFont>
      <p:font typeface="Open Sauce Semi-Bold" charset="1" panose="00000700000000000000"/>
      <p:regular r:id="rId30"/>
    </p:embeddedFont>
    <p:embeddedFont>
      <p:font typeface="Open Sauce Semi-Bold Italics" charset="1" panose="00000700000000000000"/>
      <p:regular r:id="rId31"/>
    </p:embeddedFont>
    <p:embeddedFont>
      <p:font typeface="Open Sauce Heavy" charset="1" panose="00000A00000000000000"/>
      <p:regular r:id="rId32"/>
    </p:embeddedFont>
    <p:embeddedFont>
      <p:font typeface="Open Sauce Heavy Italics" charset="1" panose="00000A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42" Target="slides/slide9.xml" Type="http://schemas.openxmlformats.org/officeDocument/2006/relationships/slide"/><Relationship Id="rId43" Target="slides/slide10.xml" Type="http://schemas.openxmlformats.org/officeDocument/2006/relationships/slide"/><Relationship Id="rId44" Target="slides/slide11.xml" Type="http://schemas.openxmlformats.org/officeDocument/2006/relationships/slide"/><Relationship Id="rId45" Target="slides/slide12.xml" Type="http://schemas.openxmlformats.org/officeDocument/2006/relationships/slide"/><Relationship Id="rId46" Target="slides/slide13.xml" Type="http://schemas.openxmlformats.org/officeDocument/2006/relationships/slide"/><Relationship Id="rId47" Target="slides/slide14.xml" Type="http://schemas.openxmlformats.org/officeDocument/2006/relationships/slide"/><Relationship Id="rId48" Target="slides/slide15.xml" Type="http://schemas.openxmlformats.org/officeDocument/2006/relationships/slide"/><Relationship Id="rId49" Target="slides/slide16.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35.png" Type="http://schemas.openxmlformats.org/officeDocument/2006/relationships/image"/><Relationship Id="rId12" Target="../media/image36.svg" Type="http://schemas.openxmlformats.org/officeDocument/2006/relationships/image"/><Relationship Id="rId13" Target="../media/image18.png" Type="http://schemas.openxmlformats.org/officeDocument/2006/relationships/image"/><Relationship Id="rId2" Target="../media/image1.pn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37.pn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40.png" Type="http://schemas.openxmlformats.org/officeDocument/2006/relationships/image"/><Relationship Id="rId9" Target="../media/image41.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43.png" Type="http://schemas.openxmlformats.org/officeDocument/2006/relationships/image"/><Relationship Id="rId6" Target="../media/image44.png" Type="http://schemas.openxmlformats.org/officeDocument/2006/relationships/image"/><Relationship Id="rId7" Target="../media/image45.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6.svg" Type="http://schemas.openxmlformats.org/officeDocument/2006/relationships/image"/><Relationship Id="rId2" Target="../media/image1.pn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46.jpeg" Type="http://schemas.openxmlformats.org/officeDocument/2006/relationships/image"/><Relationship Id="rId6" Target="../media/image47.png" Type="http://schemas.openxmlformats.org/officeDocument/2006/relationships/image"/><Relationship Id="rId7" Target="../media/image48.png" Type="http://schemas.openxmlformats.org/officeDocument/2006/relationships/image"/><Relationship Id="rId8" Target="../media/image49.png" Type="http://schemas.openxmlformats.org/officeDocument/2006/relationships/image"/><Relationship Id="rId9" Target="../media/image35.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50.png" Type="http://schemas.openxmlformats.org/officeDocument/2006/relationships/image"/><Relationship Id="rId6" Target="../media/image51.png" Type="http://schemas.openxmlformats.org/officeDocument/2006/relationships/image"/><Relationship Id="rId7" Target="../media/image52.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8.png" Type="http://schemas.openxmlformats.org/officeDocument/2006/relationships/image"/><Relationship Id="rId11" Target="../media/image35.png" Type="http://schemas.openxmlformats.org/officeDocument/2006/relationships/image"/><Relationship Id="rId12" Target="../media/image36.svg" Type="http://schemas.openxmlformats.org/officeDocument/2006/relationships/image"/><Relationship Id="rId13" Target="../media/image59.png" Type="http://schemas.openxmlformats.org/officeDocument/2006/relationships/image"/><Relationship Id="rId2" Target="../media/image1.pn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53.png" Type="http://schemas.openxmlformats.org/officeDocument/2006/relationships/image"/><Relationship Id="rId6" Target="../media/image54.png" Type="http://schemas.openxmlformats.org/officeDocument/2006/relationships/image"/><Relationship Id="rId7" Target="../media/image55.png" Type="http://schemas.openxmlformats.org/officeDocument/2006/relationships/image"/><Relationship Id="rId8" Target="../media/image56.png" Type="http://schemas.openxmlformats.org/officeDocument/2006/relationships/image"/><Relationship Id="rId9" Target="../media/image57.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2.png" Type="http://schemas.openxmlformats.org/officeDocument/2006/relationships/image"/><Relationship Id="rId2" Target="../media/image1.pn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 Id="rId7" Target="../media/image60.png" Type="http://schemas.openxmlformats.org/officeDocument/2006/relationships/image"/><Relationship Id="rId8" Target="../media/image22.png" Type="http://schemas.openxmlformats.org/officeDocument/2006/relationships/image"/><Relationship Id="rId9" Target="../media/image61.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https://www.linkedin.com/in/katarzyna-turek-b25361164/" TargetMode="External" Type="http://schemas.openxmlformats.org/officeDocument/2006/relationships/hyperlink"/><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3.png" Type="http://schemas.openxmlformats.org/officeDocument/2006/relationships/image"/><Relationship Id="rId6" Target="../media/image64.svg" Type="http://schemas.openxmlformats.org/officeDocument/2006/relationships/image"/><Relationship Id="rId7" Target="../media/image4.png" Type="http://schemas.openxmlformats.org/officeDocument/2006/relationships/image"/><Relationship Id="rId8" Target="../media/image65.png" Type="http://schemas.openxmlformats.org/officeDocument/2006/relationships/image"/><Relationship Id="rId9" Target="../media/image66.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2" Target="../media/image1.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8.jpeg" Type="http://schemas.openxmlformats.org/officeDocument/2006/relationships/image"/><Relationship Id="rId9" Target="../media/image9.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0.pn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21.png" Type="http://schemas.openxmlformats.org/officeDocument/2006/relationships/image"/><Relationship Id="rId9" Target="../media/image2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3.pn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2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5.pn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26.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4.svg" Type="http://schemas.openxmlformats.org/officeDocument/2006/relationships/image"/><Relationship Id="rId11" Target="../media/image35.png" Type="http://schemas.openxmlformats.org/officeDocument/2006/relationships/image"/><Relationship Id="rId12" Target="../media/image36.svg" Type="http://schemas.openxmlformats.org/officeDocument/2006/relationships/image"/><Relationship Id="rId2" Target="../media/image1.pn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29.pn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 Id="rId8" Target="../media/image32.png" Type="http://schemas.openxmlformats.org/officeDocument/2006/relationships/image"/><Relationship Id="rId9" Target="../media/image3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58071"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4236347" y="3202251"/>
            <a:ext cx="9815307" cy="4208864"/>
            <a:chOff x="0" y="0"/>
            <a:chExt cx="1895495" cy="812800"/>
          </a:xfrm>
        </p:grpSpPr>
        <p:sp>
          <p:nvSpPr>
            <p:cNvPr name="Freeform 6" id="6"/>
            <p:cNvSpPr/>
            <p:nvPr/>
          </p:nvSpPr>
          <p:spPr>
            <a:xfrm flipH="false" flipV="false" rot="0">
              <a:off x="0" y="0"/>
              <a:ext cx="1895495" cy="812800"/>
            </a:xfrm>
            <a:custGeom>
              <a:avLst/>
              <a:gdLst/>
              <a:ahLst/>
              <a:cxnLst/>
              <a:rect r="r" b="b" t="t" l="l"/>
              <a:pathLst>
                <a:path h="812800" w="1895495">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sp>
        <p:sp>
          <p:nvSpPr>
            <p:cNvPr name="TextBox 7" id="7"/>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5914843" y="346229"/>
            <a:ext cx="1978971" cy="2344513"/>
          </a:xfrm>
          <a:custGeom>
            <a:avLst/>
            <a:gdLst/>
            <a:ahLst/>
            <a:cxnLst/>
            <a:rect r="r" b="b" t="t" l="l"/>
            <a:pathLst>
              <a:path h="2344513" w="1978971">
                <a:moveTo>
                  <a:pt x="0" y="0"/>
                </a:moveTo>
                <a:lnTo>
                  <a:pt x="1978971" y="0"/>
                </a:lnTo>
                <a:lnTo>
                  <a:pt x="1978971" y="2344513"/>
                </a:lnTo>
                <a:lnTo>
                  <a:pt x="0" y="2344513"/>
                </a:lnTo>
                <a:lnTo>
                  <a:pt x="0" y="0"/>
                </a:lnTo>
                <a:close/>
              </a:path>
            </a:pathLst>
          </a:custGeom>
          <a:blipFill>
            <a:blip r:embed="rId5"/>
            <a:stretch>
              <a:fillRect l="0" t="0" r="0" b="0"/>
            </a:stretch>
          </a:blipFill>
        </p:spPr>
      </p:sp>
      <p:sp>
        <p:nvSpPr>
          <p:cNvPr name="TextBox 9" id="9"/>
          <p:cNvSpPr txBox="true"/>
          <p:nvPr/>
        </p:nvSpPr>
        <p:spPr>
          <a:xfrm rot="0">
            <a:off x="4236347" y="5394869"/>
            <a:ext cx="9815307" cy="1452605"/>
          </a:xfrm>
          <a:prstGeom prst="rect">
            <a:avLst/>
          </a:prstGeom>
        </p:spPr>
        <p:txBody>
          <a:bodyPr anchor="t" rtlCol="false" tIns="0" lIns="0" bIns="0" rIns="0">
            <a:spAutoFit/>
          </a:bodyPr>
          <a:lstStyle/>
          <a:p>
            <a:pPr algn="ctr">
              <a:lnSpc>
                <a:spcPts val="11784"/>
              </a:lnSpc>
            </a:pPr>
            <a:r>
              <a:rPr lang="en-US" sz="8539" spc="836">
                <a:solidFill>
                  <a:srgbClr val="231F20"/>
                </a:solidFill>
                <a:latin typeface="Oswald Bold"/>
              </a:rPr>
              <a:t>SQL PROJECT</a:t>
            </a:r>
          </a:p>
        </p:txBody>
      </p:sp>
      <p:sp>
        <p:nvSpPr>
          <p:cNvPr name="TextBox 10" id="10"/>
          <p:cNvSpPr txBox="true"/>
          <p:nvPr/>
        </p:nvSpPr>
        <p:spPr>
          <a:xfrm rot="0">
            <a:off x="4236347" y="3352384"/>
            <a:ext cx="9815307" cy="1930996"/>
          </a:xfrm>
          <a:prstGeom prst="rect">
            <a:avLst/>
          </a:prstGeom>
        </p:spPr>
        <p:txBody>
          <a:bodyPr anchor="t" rtlCol="false" tIns="0" lIns="0" bIns="0" rIns="0">
            <a:spAutoFit/>
          </a:bodyPr>
          <a:lstStyle/>
          <a:p>
            <a:pPr algn="ctr">
              <a:lnSpc>
                <a:spcPts val="15680"/>
              </a:lnSpc>
            </a:pPr>
            <a:r>
              <a:rPr lang="en-US" sz="11362" spc="1113">
                <a:solidFill>
                  <a:srgbClr val="FF66C4"/>
                </a:solidFill>
                <a:latin typeface="Oswald Bold"/>
              </a:rPr>
              <a:t>SUPERSTORE</a:t>
            </a:r>
          </a:p>
        </p:txBody>
      </p:sp>
      <p:sp>
        <p:nvSpPr>
          <p:cNvPr name="TextBox 11" id="11"/>
          <p:cNvSpPr txBox="true"/>
          <p:nvPr/>
        </p:nvSpPr>
        <p:spPr>
          <a:xfrm rot="0">
            <a:off x="2719596" y="7506382"/>
            <a:ext cx="12848809" cy="441638"/>
          </a:xfrm>
          <a:prstGeom prst="rect">
            <a:avLst/>
          </a:prstGeom>
        </p:spPr>
        <p:txBody>
          <a:bodyPr anchor="t" rtlCol="false" tIns="0" lIns="0" bIns="0" rIns="0">
            <a:spAutoFit/>
          </a:bodyPr>
          <a:lstStyle/>
          <a:p>
            <a:pPr algn="ctr">
              <a:lnSpc>
                <a:spcPts val="3661"/>
              </a:lnSpc>
            </a:pPr>
            <a:r>
              <a:rPr lang="en-US" sz="2653" spc="140">
                <a:solidFill>
                  <a:srgbClr val="231F20"/>
                </a:solidFill>
                <a:latin typeface="Montserrat Classic Bold"/>
              </a:rPr>
              <a:t>KATARZYNA TUREK</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771654">
            <a:off x="13966413" y="-1647040"/>
            <a:ext cx="12471670" cy="5351480"/>
          </a:xfrm>
          <a:custGeom>
            <a:avLst/>
            <a:gdLst/>
            <a:ahLst/>
            <a:cxnLst/>
            <a:rect r="r" b="b" t="t" l="l"/>
            <a:pathLst>
              <a:path h="5351480" w="12471670">
                <a:moveTo>
                  <a:pt x="0" y="0"/>
                </a:moveTo>
                <a:lnTo>
                  <a:pt x="12471669" y="0"/>
                </a:lnTo>
                <a:lnTo>
                  <a:pt x="12471669"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26817" y="217512"/>
            <a:ext cx="7258270" cy="9847653"/>
          </a:xfrm>
          <a:custGeom>
            <a:avLst/>
            <a:gdLst/>
            <a:ahLst/>
            <a:cxnLst/>
            <a:rect r="r" b="b" t="t" l="l"/>
            <a:pathLst>
              <a:path h="9847653" w="7258270">
                <a:moveTo>
                  <a:pt x="0" y="0"/>
                </a:moveTo>
                <a:lnTo>
                  <a:pt x="7258271" y="0"/>
                </a:lnTo>
                <a:lnTo>
                  <a:pt x="7258271" y="9847653"/>
                </a:lnTo>
                <a:lnTo>
                  <a:pt x="0" y="9847653"/>
                </a:lnTo>
                <a:lnTo>
                  <a:pt x="0" y="0"/>
                </a:lnTo>
                <a:close/>
              </a:path>
            </a:pathLst>
          </a:custGeom>
          <a:blipFill>
            <a:blip r:embed="rId5"/>
            <a:stretch>
              <a:fillRect l="0" t="0" r="0" b="0"/>
            </a:stretch>
          </a:blipFill>
        </p:spPr>
      </p:sp>
      <p:sp>
        <p:nvSpPr>
          <p:cNvPr name="Freeform 6" id="6"/>
          <p:cNvSpPr/>
          <p:nvPr/>
        </p:nvSpPr>
        <p:spPr>
          <a:xfrm flipH="false" flipV="false" rot="0">
            <a:off x="14781906" y="6688176"/>
            <a:ext cx="2420192" cy="1963380"/>
          </a:xfrm>
          <a:custGeom>
            <a:avLst/>
            <a:gdLst/>
            <a:ahLst/>
            <a:cxnLst/>
            <a:rect r="r" b="b" t="t" l="l"/>
            <a:pathLst>
              <a:path h="1963380" w="2420192">
                <a:moveTo>
                  <a:pt x="0" y="0"/>
                </a:moveTo>
                <a:lnTo>
                  <a:pt x="2420191" y="0"/>
                </a:lnTo>
                <a:lnTo>
                  <a:pt x="2420191" y="1963380"/>
                </a:lnTo>
                <a:lnTo>
                  <a:pt x="0" y="19633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7701245" y="2955552"/>
            <a:ext cx="8559990" cy="3021173"/>
          </a:xfrm>
          <a:custGeom>
            <a:avLst/>
            <a:gdLst/>
            <a:ahLst/>
            <a:cxnLst/>
            <a:rect r="r" b="b" t="t" l="l"/>
            <a:pathLst>
              <a:path h="3021173" w="8559990">
                <a:moveTo>
                  <a:pt x="0" y="0"/>
                </a:moveTo>
                <a:lnTo>
                  <a:pt x="8559989" y="0"/>
                </a:lnTo>
                <a:lnTo>
                  <a:pt x="8559989" y="3021173"/>
                </a:lnTo>
                <a:lnTo>
                  <a:pt x="0" y="3021173"/>
                </a:lnTo>
                <a:lnTo>
                  <a:pt x="0" y="0"/>
                </a:lnTo>
                <a:close/>
              </a:path>
            </a:pathLst>
          </a:custGeom>
          <a:blipFill>
            <a:blip r:embed="rId8"/>
            <a:stretch>
              <a:fillRect l="0" t="0" r="0" b="0"/>
            </a:stretch>
          </a:blipFill>
        </p:spPr>
      </p:sp>
      <p:sp>
        <p:nvSpPr>
          <p:cNvPr name="Freeform 8" id="8"/>
          <p:cNvSpPr/>
          <p:nvPr/>
        </p:nvSpPr>
        <p:spPr>
          <a:xfrm flipH="false" flipV="false" rot="0">
            <a:off x="14546118" y="9499281"/>
            <a:ext cx="2815603" cy="454655"/>
          </a:xfrm>
          <a:custGeom>
            <a:avLst/>
            <a:gdLst/>
            <a:ahLst/>
            <a:cxnLst/>
            <a:rect r="r" b="b" t="t" l="l"/>
            <a:pathLst>
              <a:path h="454655" w="2815603">
                <a:moveTo>
                  <a:pt x="0" y="0"/>
                </a:moveTo>
                <a:lnTo>
                  <a:pt x="2815603" y="0"/>
                </a:lnTo>
                <a:lnTo>
                  <a:pt x="2815603" y="454655"/>
                </a:lnTo>
                <a:lnTo>
                  <a:pt x="0" y="454655"/>
                </a:lnTo>
                <a:lnTo>
                  <a:pt x="0" y="0"/>
                </a:lnTo>
                <a:close/>
              </a:path>
            </a:pathLst>
          </a:custGeom>
          <a:blipFill>
            <a:blip r:embed="rId9"/>
            <a:stretch>
              <a:fillRect l="0" t="-29973" r="0" b="0"/>
            </a:stretch>
          </a:blipFill>
        </p:spPr>
      </p:sp>
      <p:sp>
        <p:nvSpPr>
          <p:cNvPr name="Freeform 9" id="9"/>
          <p:cNvSpPr/>
          <p:nvPr/>
        </p:nvSpPr>
        <p:spPr>
          <a:xfrm flipH="false" flipV="false" rot="0">
            <a:off x="7701245" y="6167225"/>
            <a:ext cx="6603969" cy="3852471"/>
          </a:xfrm>
          <a:custGeom>
            <a:avLst/>
            <a:gdLst/>
            <a:ahLst/>
            <a:cxnLst/>
            <a:rect r="r" b="b" t="t" l="l"/>
            <a:pathLst>
              <a:path h="3852471" w="6603969">
                <a:moveTo>
                  <a:pt x="0" y="0"/>
                </a:moveTo>
                <a:lnTo>
                  <a:pt x="6603969" y="0"/>
                </a:lnTo>
                <a:lnTo>
                  <a:pt x="6603969" y="3852471"/>
                </a:lnTo>
                <a:lnTo>
                  <a:pt x="0" y="3852471"/>
                </a:lnTo>
                <a:lnTo>
                  <a:pt x="0" y="0"/>
                </a:lnTo>
                <a:close/>
              </a:path>
            </a:pathLst>
          </a:custGeom>
          <a:blipFill>
            <a:blip r:embed="rId10"/>
            <a:stretch>
              <a:fillRect l="0" t="-2349" r="0" b="0"/>
            </a:stretch>
          </a:blipFill>
        </p:spPr>
      </p:sp>
      <p:sp>
        <p:nvSpPr>
          <p:cNvPr name="TextBox 10" id="10"/>
          <p:cNvSpPr txBox="true"/>
          <p:nvPr/>
        </p:nvSpPr>
        <p:spPr>
          <a:xfrm rot="0">
            <a:off x="7701245" y="415309"/>
            <a:ext cx="7080661" cy="828675"/>
          </a:xfrm>
          <a:prstGeom prst="rect">
            <a:avLst/>
          </a:prstGeom>
        </p:spPr>
        <p:txBody>
          <a:bodyPr anchor="t" rtlCol="false" tIns="0" lIns="0" bIns="0" rIns="0">
            <a:spAutoFit/>
          </a:bodyPr>
          <a:lstStyle/>
          <a:p>
            <a:pPr marL="0" indent="0" lvl="0">
              <a:lnSpc>
                <a:spcPts val="6300"/>
              </a:lnSpc>
            </a:pPr>
            <a:r>
              <a:rPr lang="en-US" sz="6000" spc="588">
                <a:solidFill>
                  <a:srgbClr val="231F20"/>
                </a:solidFill>
                <a:latin typeface="Oswald Bold"/>
              </a:rPr>
              <a:t>STORED </a:t>
            </a:r>
            <a:r>
              <a:rPr lang="en-US" sz="6000" spc="588">
                <a:solidFill>
                  <a:srgbClr val="FF66C4"/>
                </a:solidFill>
                <a:latin typeface="Oswald Bold"/>
              </a:rPr>
              <a:t>FUNCTION</a:t>
            </a:r>
          </a:p>
        </p:txBody>
      </p:sp>
      <p:sp>
        <p:nvSpPr>
          <p:cNvPr name="TextBox 11" id="11"/>
          <p:cNvSpPr txBox="true"/>
          <p:nvPr/>
        </p:nvSpPr>
        <p:spPr>
          <a:xfrm rot="0">
            <a:off x="7701245" y="1396301"/>
            <a:ext cx="10285376" cy="714237"/>
          </a:xfrm>
          <a:prstGeom prst="rect">
            <a:avLst/>
          </a:prstGeom>
        </p:spPr>
        <p:txBody>
          <a:bodyPr anchor="t" rtlCol="false" tIns="0" lIns="0" bIns="0" rIns="0">
            <a:spAutoFit/>
          </a:bodyPr>
          <a:lstStyle/>
          <a:p>
            <a:pPr>
              <a:lnSpc>
                <a:spcPts val="2883"/>
              </a:lnSpc>
            </a:pPr>
            <a:r>
              <a:rPr lang="en-US" sz="2089" spc="204">
                <a:solidFill>
                  <a:srgbClr val="231F20"/>
                </a:solidFill>
                <a:latin typeface="DM Sans"/>
              </a:rPr>
              <a:t>This function is created to show which orders were delivered </a:t>
            </a:r>
            <a:r>
              <a:rPr lang="en-US" sz="2089" spc="204" u="sng">
                <a:solidFill>
                  <a:srgbClr val="231F20"/>
                </a:solidFill>
                <a:latin typeface="DM Sans"/>
              </a:rPr>
              <a:t>before time</a:t>
            </a:r>
            <a:r>
              <a:rPr lang="en-US" sz="2089" spc="204">
                <a:solidFill>
                  <a:srgbClr val="231F20"/>
                </a:solidFill>
                <a:latin typeface="DM Sans"/>
              </a:rPr>
              <a:t>, </a:t>
            </a:r>
            <a:r>
              <a:rPr lang="en-US" sz="2089" spc="204" u="sng">
                <a:solidFill>
                  <a:srgbClr val="231F20"/>
                </a:solidFill>
                <a:latin typeface="DM Sans"/>
              </a:rPr>
              <a:t>on time</a:t>
            </a:r>
            <a:r>
              <a:rPr lang="en-US" sz="2089" spc="204">
                <a:solidFill>
                  <a:srgbClr val="231F20"/>
                </a:solidFill>
                <a:latin typeface="DM Sans"/>
              </a:rPr>
              <a:t> and which of them were </a:t>
            </a:r>
            <a:r>
              <a:rPr lang="en-US" sz="2089" spc="204" u="sng">
                <a:solidFill>
                  <a:srgbClr val="231F20"/>
                </a:solidFill>
                <a:latin typeface="DM Sans"/>
              </a:rPr>
              <a:t>delayed.</a:t>
            </a:r>
          </a:p>
        </p:txBody>
      </p:sp>
      <p:sp>
        <p:nvSpPr>
          <p:cNvPr name="TextBox 12" id="12"/>
          <p:cNvSpPr txBox="true"/>
          <p:nvPr/>
        </p:nvSpPr>
        <p:spPr>
          <a:xfrm rot="0">
            <a:off x="7701245" y="2441452"/>
            <a:ext cx="10285376" cy="352287"/>
          </a:xfrm>
          <a:prstGeom prst="rect">
            <a:avLst/>
          </a:prstGeom>
        </p:spPr>
        <p:txBody>
          <a:bodyPr anchor="t" rtlCol="false" tIns="0" lIns="0" bIns="0" rIns="0">
            <a:spAutoFit/>
          </a:bodyPr>
          <a:lstStyle/>
          <a:p>
            <a:pPr>
              <a:lnSpc>
                <a:spcPts val="2883"/>
              </a:lnSpc>
            </a:pPr>
            <a:r>
              <a:rPr lang="en-US" sz="2089" spc="204">
                <a:solidFill>
                  <a:srgbClr val="FF914D"/>
                </a:solidFill>
                <a:latin typeface="DM Sans"/>
              </a:rPr>
              <a:t>'* Below the selection of particular shipping mode, if delayed:</a:t>
            </a:r>
          </a:p>
        </p:txBody>
      </p:sp>
      <p:sp>
        <p:nvSpPr>
          <p:cNvPr name="Freeform 13" id="13"/>
          <p:cNvSpPr/>
          <p:nvPr/>
        </p:nvSpPr>
        <p:spPr>
          <a:xfrm flipH="false" flipV="false" rot="0">
            <a:off x="6117416" y="2955552"/>
            <a:ext cx="1583829" cy="472269"/>
          </a:xfrm>
          <a:custGeom>
            <a:avLst/>
            <a:gdLst/>
            <a:ahLst/>
            <a:cxnLst/>
            <a:rect r="r" b="b" t="t" l="l"/>
            <a:pathLst>
              <a:path h="472269" w="1583829">
                <a:moveTo>
                  <a:pt x="0" y="0"/>
                </a:moveTo>
                <a:lnTo>
                  <a:pt x="1583829" y="0"/>
                </a:lnTo>
                <a:lnTo>
                  <a:pt x="1583829" y="472269"/>
                </a:lnTo>
                <a:lnTo>
                  <a:pt x="0" y="47226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3855952" y="8804807"/>
            <a:ext cx="3607167" cy="1214890"/>
          </a:xfrm>
          <a:custGeom>
            <a:avLst/>
            <a:gdLst/>
            <a:ahLst/>
            <a:cxnLst/>
            <a:rect r="r" b="b" t="t" l="l"/>
            <a:pathLst>
              <a:path h="1214890" w="3607167">
                <a:moveTo>
                  <a:pt x="0" y="0"/>
                </a:moveTo>
                <a:lnTo>
                  <a:pt x="3607168" y="0"/>
                </a:lnTo>
                <a:lnTo>
                  <a:pt x="3607168" y="1214889"/>
                </a:lnTo>
                <a:lnTo>
                  <a:pt x="0" y="1214889"/>
                </a:lnTo>
                <a:lnTo>
                  <a:pt x="0" y="0"/>
                </a:lnTo>
                <a:close/>
              </a:path>
            </a:pathLst>
          </a:custGeom>
          <a:blipFill>
            <a:blip r:embed="rId13"/>
            <a:stretch>
              <a:fillRect l="0" t="-5574" r="0" b="-3089"/>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759768">
            <a:off x="8645738" y="-3606932"/>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76628" y="2248502"/>
            <a:ext cx="10531587" cy="3292607"/>
          </a:xfrm>
          <a:custGeom>
            <a:avLst/>
            <a:gdLst/>
            <a:ahLst/>
            <a:cxnLst/>
            <a:rect r="r" b="b" t="t" l="l"/>
            <a:pathLst>
              <a:path h="3292607" w="10531587">
                <a:moveTo>
                  <a:pt x="0" y="0"/>
                </a:moveTo>
                <a:lnTo>
                  <a:pt x="10531587" y="0"/>
                </a:lnTo>
                <a:lnTo>
                  <a:pt x="10531587" y="3292607"/>
                </a:lnTo>
                <a:lnTo>
                  <a:pt x="0" y="3292607"/>
                </a:lnTo>
                <a:lnTo>
                  <a:pt x="0" y="0"/>
                </a:lnTo>
                <a:close/>
              </a:path>
            </a:pathLst>
          </a:custGeom>
          <a:blipFill>
            <a:blip r:embed="rId5"/>
            <a:stretch>
              <a:fillRect l="0" t="0" r="0" b="0"/>
            </a:stretch>
          </a:blipFill>
        </p:spPr>
      </p:sp>
      <p:sp>
        <p:nvSpPr>
          <p:cNvPr name="Freeform 5" id="5"/>
          <p:cNvSpPr/>
          <p:nvPr/>
        </p:nvSpPr>
        <p:spPr>
          <a:xfrm flipH="false" flipV="false" rot="0">
            <a:off x="376628" y="5818244"/>
            <a:ext cx="5958943" cy="889797"/>
          </a:xfrm>
          <a:custGeom>
            <a:avLst/>
            <a:gdLst/>
            <a:ahLst/>
            <a:cxnLst/>
            <a:rect r="r" b="b" t="t" l="l"/>
            <a:pathLst>
              <a:path h="889797" w="5958943">
                <a:moveTo>
                  <a:pt x="0" y="0"/>
                </a:moveTo>
                <a:lnTo>
                  <a:pt x="5958943" y="0"/>
                </a:lnTo>
                <a:lnTo>
                  <a:pt x="5958943" y="889797"/>
                </a:lnTo>
                <a:lnTo>
                  <a:pt x="0" y="889797"/>
                </a:lnTo>
                <a:lnTo>
                  <a:pt x="0" y="0"/>
                </a:lnTo>
                <a:close/>
              </a:path>
            </a:pathLst>
          </a:custGeom>
          <a:blipFill>
            <a:blip r:embed="rId6"/>
            <a:stretch>
              <a:fillRect l="0" t="0" r="0" b="0"/>
            </a:stretch>
          </a:blipFill>
        </p:spPr>
      </p:sp>
      <p:sp>
        <p:nvSpPr>
          <p:cNvPr name="Freeform 6" id="6"/>
          <p:cNvSpPr/>
          <p:nvPr/>
        </p:nvSpPr>
        <p:spPr>
          <a:xfrm flipH="false" flipV="false" rot="0">
            <a:off x="7562710" y="2901372"/>
            <a:ext cx="9993150" cy="6657936"/>
          </a:xfrm>
          <a:custGeom>
            <a:avLst/>
            <a:gdLst/>
            <a:ahLst/>
            <a:cxnLst/>
            <a:rect r="r" b="b" t="t" l="l"/>
            <a:pathLst>
              <a:path h="6657936" w="9993150">
                <a:moveTo>
                  <a:pt x="0" y="0"/>
                </a:moveTo>
                <a:lnTo>
                  <a:pt x="9993150" y="0"/>
                </a:lnTo>
                <a:lnTo>
                  <a:pt x="9993150" y="6657936"/>
                </a:lnTo>
                <a:lnTo>
                  <a:pt x="0" y="6657936"/>
                </a:lnTo>
                <a:lnTo>
                  <a:pt x="0" y="0"/>
                </a:lnTo>
                <a:close/>
              </a:path>
            </a:pathLst>
          </a:custGeom>
          <a:blipFill>
            <a:blip r:embed="rId7"/>
            <a:stretch>
              <a:fillRect l="0" t="0" r="0" b="0"/>
            </a:stretch>
          </a:blipFill>
        </p:spPr>
      </p:sp>
      <p:sp>
        <p:nvSpPr>
          <p:cNvPr name="TextBox 7" id="7"/>
          <p:cNvSpPr txBox="true"/>
          <p:nvPr/>
        </p:nvSpPr>
        <p:spPr>
          <a:xfrm rot="0">
            <a:off x="376628" y="415309"/>
            <a:ext cx="7757775" cy="828675"/>
          </a:xfrm>
          <a:prstGeom prst="rect">
            <a:avLst/>
          </a:prstGeom>
        </p:spPr>
        <p:txBody>
          <a:bodyPr anchor="t" rtlCol="false" tIns="0" lIns="0" bIns="0" rIns="0">
            <a:spAutoFit/>
          </a:bodyPr>
          <a:lstStyle/>
          <a:p>
            <a:pPr marL="0" indent="0" lvl="0">
              <a:lnSpc>
                <a:spcPts val="6300"/>
              </a:lnSpc>
            </a:pPr>
            <a:r>
              <a:rPr lang="en-US" sz="6000" spc="588">
                <a:solidFill>
                  <a:srgbClr val="000000"/>
                </a:solidFill>
                <a:latin typeface="Oswald Bold"/>
              </a:rPr>
              <a:t>QUERY</a:t>
            </a:r>
            <a:r>
              <a:rPr lang="en-US" sz="6000" spc="588">
                <a:solidFill>
                  <a:srgbClr val="231F20"/>
                </a:solidFill>
                <a:latin typeface="Oswald Bold"/>
              </a:rPr>
              <a:t> + </a:t>
            </a:r>
            <a:r>
              <a:rPr lang="en-US" sz="6000" spc="588">
                <a:solidFill>
                  <a:srgbClr val="FF66C4"/>
                </a:solidFill>
                <a:latin typeface="Oswald Bold"/>
              </a:rPr>
              <a:t>SUBQUERY</a:t>
            </a:r>
          </a:p>
        </p:txBody>
      </p:sp>
      <p:sp>
        <p:nvSpPr>
          <p:cNvPr name="TextBox 8" id="8"/>
          <p:cNvSpPr txBox="true"/>
          <p:nvPr/>
        </p:nvSpPr>
        <p:spPr>
          <a:xfrm rot="0">
            <a:off x="376628" y="1372340"/>
            <a:ext cx="17683789" cy="714237"/>
          </a:xfrm>
          <a:prstGeom prst="rect">
            <a:avLst/>
          </a:prstGeom>
        </p:spPr>
        <p:txBody>
          <a:bodyPr anchor="t" rtlCol="false" tIns="0" lIns="0" bIns="0" rIns="0">
            <a:spAutoFit/>
          </a:bodyPr>
          <a:lstStyle/>
          <a:p>
            <a:pPr>
              <a:lnSpc>
                <a:spcPts val="2883"/>
              </a:lnSpc>
            </a:pPr>
            <a:r>
              <a:rPr lang="en-US" sz="2089" spc="204">
                <a:solidFill>
                  <a:srgbClr val="231F20"/>
                </a:solidFill>
                <a:latin typeface="DM Sans"/>
              </a:rPr>
              <a:t>The Superstore Company wants to know which seller brought the highest </a:t>
            </a:r>
            <a:r>
              <a:rPr lang="en-US" sz="2089" spc="204" u="sng">
                <a:solidFill>
                  <a:srgbClr val="231F20"/>
                </a:solidFill>
                <a:latin typeface="DM Sans"/>
              </a:rPr>
              <a:t>one-time profit.</a:t>
            </a:r>
          </a:p>
          <a:p>
            <a:pPr>
              <a:lnSpc>
                <a:spcPts val="2883"/>
              </a:lnSpc>
            </a:pPr>
            <a:r>
              <a:rPr lang="en-US" sz="2089" spc="204">
                <a:solidFill>
                  <a:srgbClr val="231F20"/>
                </a:solidFill>
                <a:latin typeface="DM Sans"/>
              </a:rPr>
              <a:t>The below query with subquery gives the result.</a:t>
            </a:r>
          </a:p>
        </p:txBody>
      </p:sp>
      <p:sp>
        <p:nvSpPr>
          <p:cNvPr name="Freeform 9" id="9"/>
          <p:cNvSpPr/>
          <p:nvPr/>
        </p:nvSpPr>
        <p:spPr>
          <a:xfrm flipH="false" flipV="false" rot="-9238232">
            <a:off x="-1089598" y="7883281"/>
            <a:ext cx="12471670" cy="5351480"/>
          </a:xfrm>
          <a:custGeom>
            <a:avLst/>
            <a:gdLst/>
            <a:ahLst/>
            <a:cxnLst/>
            <a:rect r="r" b="b" t="t" l="l"/>
            <a:pathLst>
              <a:path h="5351480" w="12471670">
                <a:moveTo>
                  <a:pt x="0" y="0"/>
                </a:moveTo>
                <a:lnTo>
                  <a:pt x="12471670" y="0"/>
                </a:lnTo>
                <a:lnTo>
                  <a:pt x="12471670" y="5351481"/>
                </a:lnTo>
                <a:lnTo>
                  <a:pt x="0" y="53514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771654">
            <a:off x="7041397" y="-4722189"/>
            <a:ext cx="12471670" cy="5351480"/>
          </a:xfrm>
          <a:custGeom>
            <a:avLst/>
            <a:gdLst/>
            <a:ahLst/>
            <a:cxnLst/>
            <a:rect r="r" b="b" t="t" l="l"/>
            <a:pathLst>
              <a:path h="5351480" w="12471670">
                <a:moveTo>
                  <a:pt x="0" y="0"/>
                </a:moveTo>
                <a:lnTo>
                  <a:pt x="12471669" y="0"/>
                </a:lnTo>
                <a:lnTo>
                  <a:pt x="12471669"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5859207" y="9784254"/>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8494046" y="1996189"/>
            <a:ext cx="9799410" cy="8076398"/>
          </a:xfrm>
          <a:custGeom>
            <a:avLst/>
            <a:gdLst/>
            <a:ahLst/>
            <a:cxnLst/>
            <a:rect r="r" b="b" t="t" l="l"/>
            <a:pathLst>
              <a:path h="8076398" w="9799410">
                <a:moveTo>
                  <a:pt x="0" y="0"/>
                </a:moveTo>
                <a:lnTo>
                  <a:pt x="9799410" y="0"/>
                </a:lnTo>
                <a:lnTo>
                  <a:pt x="9799410" y="8076398"/>
                </a:lnTo>
                <a:lnTo>
                  <a:pt x="0" y="8076398"/>
                </a:lnTo>
                <a:lnTo>
                  <a:pt x="0" y="0"/>
                </a:lnTo>
                <a:close/>
              </a:path>
            </a:pathLst>
          </a:custGeom>
          <a:blipFill>
            <a:blip r:embed="rId5"/>
            <a:stretch>
              <a:fillRect l="-12337" t="0" r="-17198" b="0"/>
            </a:stretch>
          </a:blipFill>
        </p:spPr>
      </p:sp>
      <p:sp>
        <p:nvSpPr>
          <p:cNvPr name="Freeform 6" id="6"/>
          <p:cNvSpPr/>
          <p:nvPr/>
        </p:nvSpPr>
        <p:spPr>
          <a:xfrm flipH="false" flipV="false" rot="0">
            <a:off x="376628" y="2248502"/>
            <a:ext cx="7757775" cy="4553274"/>
          </a:xfrm>
          <a:custGeom>
            <a:avLst/>
            <a:gdLst/>
            <a:ahLst/>
            <a:cxnLst/>
            <a:rect r="r" b="b" t="t" l="l"/>
            <a:pathLst>
              <a:path h="4553274" w="7757775">
                <a:moveTo>
                  <a:pt x="0" y="0"/>
                </a:moveTo>
                <a:lnTo>
                  <a:pt x="7757775" y="0"/>
                </a:lnTo>
                <a:lnTo>
                  <a:pt x="7757775" y="4553274"/>
                </a:lnTo>
                <a:lnTo>
                  <a:pt x="0" y="4553274"/>
                </a:lnTo>
                <a:lnTo>
                  <a:pt x="0" y="0"/>
                </a:lnTo>
                <a:close/>
              </a:path>
            </a:pathLst>
          </a:custGeom>
          <a:blipFill>
            <a:blip r:embed="rId6"/>
            <a:stretch>
              <a:fillRect l="0" t="0" r="-2050" b="0"/>
            </a:stretch>
          </a:blipFill>
        </p:spPr>
      </p:sp>
      <p:sp>
        <p:nvSpPr>
          <p:cNvPr name="Freeform 7" id="7"/>
          <p:cNvSpPr/>
          <p:nvPr/>
        </p:nvSpPr>
        <p:spPr>
          <a:xfrm flipH="false" flipV="false" rot="0">
            <a:off x="2640528" y="7334516"/>
            <a:ext cx="5493876" cy="2843792"/>
          </a:xfrm>
          <a:custGeom>
            <a:avLst/>
            <a:gdLst/>
            <a:ahLst/>
            <a:cxnLst/>
            <a:rect r="r" b="b" t="t" l="l"/>
            <a:pathLst>
              <a:path h="2843792" w="5493876">
                <a:moveTo>
                  <a:pt x="0" y="0"/>
                </a:moveTo>
                <a:lnTo>
                  <a:pt x="5493875" y="0"/>
                </a:lnTo>
                <a:lnTo>
                  <a:pt x="5493875" y="2843793"/>
                </a:lnTo>
                <a:lnTo>
                  <a:pt x="0" y="2843793"/>
                </a:lnTo>
                <a:lnTo>
                  <a:pt x="0" y="0"/>
                </a:lnTo>
                <a:close/>
              </a:path>
            </a:pathLst>
          </a:custGeom>
          <a:blipFill>
            <a:blip r:embed="rId7"/>
            <a:stretch>
              <a:fillRect l="0" t="-669" r="0" b="0"/>
            </a:stretch>
          </a:blipFill>
        </p:spPr>
      </p:sp>
      <p:sp>
        <p:nvSpPr>
          <p:cNvPr name="Freeform 8" id="8"/>
          <p:cNvSpPr/>
          <p:nvPr/>
        </p:nvSpPr>
        <p:spPr>
          <a:xfrm flipH="false" flipV="false" rot="0">
            <a:off x="2640528" y="6819349"/>
            <a:ext cx="5493876" cy="496117"/>
          </a:xfrm>
          <a:custGeom>
            <a:avLst/>
            <a:gdLst/>
            <a:ahLst/>
            <a:cxnLst/>
            <a:rect r="r" b="b" t="t" l="l"/>
            <a:pathLst>
              <a:path h="496117" w="5493876">
                <a:moveTo>
                  <a:pt x="0" y="0"/>
                </a:moveTo>
                <a:lnTo>
                  <a:pt x="5493875" y="0"/>
                </a:lnTo>
                <a:lnTo>
                  <a:pt x="5493875" y="496117"/>
                </a:lnTo>
                <a:lnTo>
                  <a:pt x="0" y="496117"/>
                </a:lnTo>
                <a:lnTo>
                  <a:pt x="0" y="0"/>
                </a:lnTo>
                <a:close/>
              </a:path>
            </a:pathLst>
          </a:custGeom>
          <a:blipFill>
            <a:blip r:embed="rId8"/>
            <a:stretch>
              <a:fillRect l="0" t="-3502" r="0" b="-3502"/>
            </a:stretch>
          </a:blipFill>
        </p:spPr>
      </p:sp>
      <p:sp>
        <p:nvSpPr>
          <p:cNvPr name="Freeform 9" id="9"/>
          <p:cNvSpPr/>
          <p:nvPr/>
        </p:nvSpPr>
        <p:spPr>
          <a:xfrm flipH="false" flipV="false" rot="0">
            <a:off x="875561" y="6843197"/>
            <a:ext cx="1583829" cy="472269"/>
          </a:xfrm>
          <a:custGeom>
            <a:avLst/>
            <a:gdLst/>
            <a:ahLst/>
            <a:cxnLst/>
            <a:rect r="r" b="b" t="t" l="l"/>
            <a:pathLst>
              <a:path h="472269" w="1583829">
                <a:moveTo>
                  <a:pt x="0" y="0"/>
                </a:moveTo>
                <a:lnTo>
                  <a:pt x="1583829" y="0"/>
                </a:lnTo>
                <a:lnTo>
                  <a:pt x="1583829" y="472269"/>
                </a:lnTo>
                <a:lnTo>
                  <a:pt x="0" y="47226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376628" y="415309"/>
            <a:ext cx="7757775" cy="828675"/>
          </a:xfrm>
          <a:prstGeom prst="rect">
            <a:avLst/>
          </a:prstGeom>
        </p:spPr>
        <p:txBody>
          <a:bodyPr anchor="t" rtlCol="false" tIns="0" lIns="0" bIns="0" rIns="0">
            <a:spAutoFit/>
          </a:bodyPr>
          <a:lstStyle/>
          <a:p>
            <a:pPr marL="0" indent="0" lvl="0">
              <a:lnSpc>
                <a:spcPts val="6300"/>
              </a:lnSpc>
            </a:pPr>
            <a:r>
              <a:rPr lang="en-US" sz="6000" spc="588">
                <a:solidFill>
                  <a:srgbClr val="000000"/>
                </a:solidFill>
                <a:latin typeface="Oswald Bold"/>
              </a:rPr>
              <a:t>STORED</a:t>
            </a:r>
            <a:r>
              <a:rPr lang="en-US" sz="6000" spc="588">
                <a:solidFill>
                  <a:srgbClr val="231F20"/>
                </a:solidFill>
                <a:latin typeface="Oswald Bold"/>
              </a:rPr>
              <a:t> </a:t>
            </a:r>
            <a:r>
              <a:rPr lang="en-US" sz="6000" spc="588">
                <a:solidFill>
                  <a:srgbClr val="FF66C4"/>
                </a:solidFill>
                <a:latin typeface="Oswald Bold"/>
              </a:rPr>
              <a:t>PROCEDURE</a:t>
            </a:r>
          </a:p>
        </p:txBody>
      </p:sp>
      <p:sp>
        <p:nvSpPr>
          <p:cNvPr name="TextBox 11" id="11"/>
          <p:cNvSpPr txBox="true"/>
          <p:nvPr/>
        </p:nvSpPr>
        <p:spPr>
          <a:xfrm rot="0">
            <a:off x="376628" y="1372340"/>
            <a:ext cx="17683789" cy="714237"/>
          </a:xfrm>
          <a:prstGeom prst="rect">
            <a:avLst/>
          </a:prstGeom>
        </p:spPr>
        <p:txBody>
          <a:bodyPr anchor="t" rtlCol="false" tIns="0" lIns="0" bIns="0" rIns="0">
            <a:spAutoFit/>
          </a:bodyPr>
          <a:lstStyle/>
          <a:p>
            <a:pPr>
              <a:lnSpc>
                <a:spcPts val="2883"/>
              </a:lnSpc>
            </a:pPr>
            <a:r>
              <a:rPr lang="en-US" sz="2089" spc="204">
                <a:solidFill>
                  <a:srgbClr val="231F20"/>
                </a:solidFill>
                <a:latin typeface="DM Sans"/>
              </a:rPr>
              <a:t>The Superstore Company wants to know what is the </a:t>
            </a:r>
            <a:r>
              <a:rPr lang="en-US" sz="2089" spc="204" u="sng">
                <a:solidFill>
                  <a:srgbClr val="231F20"/>
                </a:solidFill>
                <a:latin typeface="DM Sans"/>
              </a:rPr>
              <a:t>total profit per each seller.</a:t>
            </a:r>
          </a:p>
          <a:p>
            <a:pPr>
              <a:lnSpc>
                <a:spcPts val="2883"/>
              </a:lnSpc>
            </a:pPr>
            <a:r>
              <a:rPr lang="en-US" sz="2089" spc="204">
                <a:solidFill>
                  <a:srgbClr val="231F20"/>
                </a:solidFill>
                <a:latin typeface="DM Sans"/>
              </a:rPr>
              <a:t>The below procedure can check it quickly:</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771654">
            <a:off x="7041397" y="-4722189"/>
            <a:ext cx="12471670" cy="5351480"/>
          </a:xfrm>
          <a:custGeom>
            <a:avLst/>
            <a:gdLst/>
            <a:ahLst/>
            <a:cxnLst/>
            <a:rect r="r" b="b" t="t" l="l"/>
            <a:pathLst>
              <a:path h="5351480" w="12471670">
                <a:moveTo>
                  <a:pt x="0" y="0"/>
                </a:moveTo>
                <a:lnTo>
                  <a:pt x="12471669" y="0"/>
                </a:lnTo>
                <a:lnTo>
                  <a:pt x="12471669"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5859207" y="9784254"/>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76630" y="2295669"/>
            <a:ext cx="12600601" cy="3268368"/>
          </a:xfrm>
          <a:custGeom>
            <a:avLst/>
            <a:gdLst/>
            <a:ahLst/>
            <a:cxnLst/>
            <a:rect r="r" b="b" t="t" l="l"/>
            <a:pathLst>
              <a:path h="3268368" w="12600601">
                <a:moveTo>
                  <a:pt x="0" y="0"/>
                </a:moveTo>
                <a:lnTo>
                  <a:pt x="12600602" y="0"/>
                </a:lnTo>
                <a:lnTo>
                  <a:pt x="12600602" y="3268368"/>
                </a:lnTo>
                <a:lnTo>
                  <a:pt x="0" y="3268368"/>
                </a:lnTo>
                <a:lnTo>
                  <a:pt x="0" y="0"/>
                </a:lnTo>
                <a:close/>
              </a:path>
            </a:pathLst>
          </a:custGeom>
          <a:blipFill>
            <a:blip r:embed="rId5"/>
            <a:stretch>
              <a:fillRect l="0" t="0" r="0" b="0"/>
            </a:stretch>
          </a:blipFill>
        </p:spPr>
      </p:sp>
      <p:sp>
        <p:nvSpPr>
          <p:cNvPr name="Freeform 6" id="6"/>
          <p:cNvSpPr/>
          <p:nvPr/>
        </p:nvSpPr>
        <p:spPr>
          <a:xfrm flipH="false" flipV="false" rot="0">
            <a:off x="2465361" y="5984944"/>
            <a:ext cx="10811870" cy="3921163"/>
          </a:xfrm>
          <a:custGeom>
            <a:avLst/>
            <a:gdLst/>
            <a:ahLst/>
            <a:cxnLst/>
            <a:rect r="r" b="b" t="t" l="l"/>
            <a:pathLst>
              <a:path h="3921163" w="10811870">
                <a:moveTo>
                  <a:pt x="0" y="0"/>
                </a:moveTo>
                <a:lnTo>
                  <a:pt x="10811871" y="0"/>
                </a:lnTo>
                <a:lnTo>
                  <a:pt x="10811871" y="3921162"/>
                </a:lnTo>
                <a:lnTo>
                  <a:pt x="0" y="3921162"/>
                </a:lnTo>
                <a:lnTo>
                  <a:pt x="0" y="0"/>
                </a:lnTo>
                <a:close/>
              </a:path>
            </a:pathLst>
          </a:custGeom>
          <a:blipFill>
            <a:blip r:embed="rId6"/>
            <a:stretch>
              <a:fillRect l="0" t="-5401" r="0" b="0"/>
            </a:stretch>
          </a:blipFill>
        </p:spPr>
      </p:sp>
      <p:sp>
        <p:nvSpPr>
          <p:cNvPr name="Freeform 7" id="7"/>
          <p:cNvSpPr/>
          <p:nvPr/>
        </p:nvSpPr>
        <p:spPr>
          <a:xfrm flipH="false" flipV="false" rot="0">
            <a:off x="13431267" y="2063781"/>
            <a:ext cx="4629150" cy="7842325"/>
          </a:xfrm>
          <a:custGeom>
            <a:avLst/>
            <a:gdLst/>
            <a:ahLst/>
            <a:cxnLst/>
            <a:rect r="r" b="b" t="t" l="l"/>
            <a:pathLst>
              <a:path h="7842325" w="4629150">
                <a:moveTo>
                  <a:pt x="0" y="0"/>
                </a:moveTo>
                <a:lnTo>
                  <a:pt x="4629150" y="0"/>
                </a:lnTo>
                <a:lnTo>
                  <a:pt x="4629150" y="7842325"/>
                </a:lnTo>
                <a:lnTo>
                  <a:pt x="0" y="7842325"/>
                </a:lnTo>
                <a:lnTo>
                  <a:pt x="0" y="0"/>
                </a:lnTo>
                <a:close/>
              </a:path>
            </a:pathLst>
          </a:custGeom>
          <a:blipFill>
            <a:blip r:embed="rId7"/>
            <a:stretch>
              <a:fillRect l="0" t="-1754" r="0" b="-3183"/>
            </a:stretch>
          </a:blipFill>
        </p:spPr>
      </p:sp>
      <p:sp>
        <p:nvSpPr>
          <p:cNvPr name="TextBox 8" id="8"/>
          <p:cNvSpPr txBox="true"/>
          <p:nvPr/>
        </p:nvSpPr>
        <p:spPr>
          <a:xfrm rot="0">
            <a:off x="376628" y="415309"/>
            <a:ext cx="7757775" cy="828675"/>
          </a:xfrm>
          <a:prstGeom prst="rect">
            <a:avLst/>
          </a:prstGeom>
        </p:spPr>
        <p:txBody>
          <a:bodyPr anchor="t" rtlCol="false" tIns="0" lIns="0" bIns="0" rIns="0">
            <a:spAutoFit/>
          </a:bodyPr>
          <a:lstStyle/>
          <a:p>
            <a:pPr marL="0" indent="0" lvl="0">
              <a:lnSpc>
                <a:spcPts val="6300"/>
              </a:lnSpc>
            </a:pPr>
            <a:r>
              <a:rPr lang="en-US" sz="6000" spc="588">
                <a:solidFill>
                  <a:srgbClr val="000000"/>
                </a:solidFill>
                <a:latin typeface="Oswald Bold"/>
              </a:rPr>
              <a:t>JOIN</a:t>
            </a:r>
            <a:r>
              <a:rPr lang="en-US" sz="6000" spc="588">
                <a:solidFill>
                  <a:srgbClr val="FF66C4"/>
                </a:solidFill>
                <a:latin typeface="Oswald Bold"/>
              </a:rPr>
              <a:t> example</a:t>
            </a:r>
          </a:p>
        </p:txBody>
      </p:sp>
      <p:sp>
        <p:nvSpPr>
          <p:cNvPr name="TextBox 9" id="9"/>
          <p:cNvSpPr txBox="true"/>
          <p:nvPr/>
        </p:nvSpPr>
        <p:spPr>
          <a:xfrm rot="0">
            <a:off x="376628" y="1372340"/>
            <a:ext cx="12556935" cy="714237"/>
          </a:xfrm>
          <a:prstGeom prst="rect">
            <a:avLst/>
          </a:prstGeom>
        </p:spPr>
        <p:txBody>
          <a:bodyPr anchor="t" rtlCol="false" tIns="0" lIns="0" bIns="0" rIns="0">
            <a:spAutoFit/>
          </a:bodyPr>
          <a:lstStyle/>
          <a:p>
            <a:pPr>
              <a:lnSpc>
                <a:spcPts val="2883"/>
              </a:lnSpc>
            </a:pPr>
            <a:r>
              <a:rPr lang="en-US" sz="2089" spc="204">
                <a:solidFill>
                  <a:srgbClr val="231F20"/>
                </a:solidFill>
                <a:latin typeface="DM Sans"/>
              </a:rPr>
              <a:t>But if we want to know what was the total seller profit </a:t>
            </a:r>
            <a:r>
              <a:rPr lang="en-US" sz="2089" spc="204" u="sng">
                <a:solidFill>
                  <a:srgbClr val="231F20"/>
                </a:solidFill>
                <a:latin typeface="DM Sans"/>
              </a:rPr>
              <a:t>in the particular year</a:t>
            </a:r>
            <a:r>
              <a:rPr lang="en-US" sz="2089" spc="204">
                <a:solidFill>
                  <a:srgbClr val="231F20"/>
                </a:solidFill>
                <a:latin typeface="DM Sans"/>
              </a:rPr>
              <a:t> we can use the below query: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771654">
            <a:off x="7041397" y="-4722189"/>
            <a:ext cx="12471670" cy="5351480"/>
          </a:xfrm>
          <a:custGeom>
            <a:avLst/>
            <a:gdLst/>
            <a:ahLst/>
            <a:cxnLst/>
            <a:rect r="r" b="b" t="t" l="l"/>
            <a:pathLst>
              <a:path h="5351480" w="12471670">
                <a:moveTo>
                  <a:pt x="0" y="0"/>
                </a:moveTo>
                <a:lnTo>
                  <a:pt x="12471669" y="0"/>
                </a:lnTo>
                <a:lnTo>
                  <a:pt x="12471669"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77868" y="3998117"/>
            <a:ext cx="10415098" cy="681732"/>
          </a:xfrm>
          <a:custGeom>
            <a:avLst/>
            <a:gdLst/>
            <a:ahLst/>
            <a:cxnLst/>
            <a:rect r="r" b="b" t="t" l="l"/>
            <a:pathLst>
              <a:path h="681732" w="10415098">
                <a:moveTo>
                  <a:pt x="0" y="0"/>
                </a:moveTo>
                <a:lnTo>
                  <a:pt x="10415097" y="0"/>
                </a:lnTo>
                <a:lnTo>
                  <a:pt x="10415097" y="681732"/>
                </a:lnTo>
                <a:lnTo>
                  <a:pt x="0" y="681732"/>
                </a:lnTo>
                <a:lnTo>
                  <a:pt x="0" y="0"/>
                </a:lnTo>
                <a:close/>
              </a:path>
            </a:pathLst>
          </a:custGeom>
          <a:blipFill>
            <a:blip r:embed="rId5"/>
            <a:stretch>
              <a:fillRect l="0" t="0" r="-1172" b="0"/>
            </a:stretch>
          </a:blipFill>
        </p:spPr>
      </p:sp>
      <p:sp>
        <p:nvSpPr>
          <p:cNvPr name="Freeform 5" id="5"/>
          <p:cNvSpPr/>
          <p:nvPr/>
        </p:nvSpPr>
        <p:spPr>
          <a:xfrm flipH="false" flipV="false" rot="0">
            <a:off x="1677868" y="1867258"/>
            <a:ext cx="10421699" cy="1968934"/>
          </a:xfrm>
          <a:custGeom>
            <a:avLst/>
            <a:gdLst/>
            <a:ahLst/>
            <a:cxnLst/>
            <a:rect r="r" b="b" t="t" l="l"/>
            <a:pathLst>
              <a:path h="1968934" w="10421699">
                <a:moveTo>
                  <a:pt x="0" y="0"/>
                </a:moveTo>
                <a:lnTo>
                  <a:pt x="10421699" y="0"/>
                </a:lnTo>
                <a:lnTo>
                  <a:pt x="10421699" y="1968934"/>
                </a:lnTo>
                <a:lnTo>
                  <a:pt x="0" y="1968934"/>
                </a:lnTo>
                <a:lnTo>
                  <a:pt x="0" y="0"/>
                </a:lnTo>
                <a:close/>
              </a:path>
            </a:pathLst>
          </a:custGeom>
          <a:blipFill>
            <a:blip r:embed="rId6"/>
            <a:stretch>
              <a:fillRect l="0" t="0" r="-1139" b="0"/>
            </a:stretch>
          </a:blipFill>
        </p:spPr>
      </p:sp>
      <p:sp>
        <p:nvSpPr>
          <p:cNvPr name="Freeform 6" id="6"/>
          <p:cNvSpPr/>
          <p:nvPr/>
        </p:nvSpPr>
        <p:spPr>
          <a:xfrm flipH="false" flipV="false" rot="0">
            <a:off x="1677868" y="4956074"/>
            <a:ext cx="10421699" cy="1207904"/>
          </a:xfrm>
          <a:custGeom>
            <a:avLst/>
            <a:gdLst/>
            <a:ahLst/>
            <a:cxnLst/>
            <a:rect r="r" b="b" t="t" l="l"/>
            <a:pathLst>
              <a:path h="1207904" w="10421699">
                <a:moveTo>
                  <a:pt x="0" y="0"/>
                </a:moveTo>
                <a:lnTo>
                  <a:pt x="10421699" y="0"/>
                </a:lnTo>
                <a:lnTo>
                  <a:pt x="10421699" y="1207904"/>
                </a:lnTo>
                <a:lnTo>
                  <a:pt x="0" y="1207904"/>
                </a:lnTo>
                <a:lnTo>
                  <a:pt x="0" y="0"/>
                </a:lnTo>
                <a:close/>
              </a:path>
            </a:pathLst>
          </a:custGeom>
          <a:blipFill>
            <a:blip r:embed="rId7"/>
            <a:stretch>
              <a:fillRect l="0" t="-11039" r="0" b="0"/>
            </a:stretch>
          </a:blipFill>
        </p:spPr>
      </p:sp>
      <p:sp>
        <p:nvSpPr>
          <p:cNvPr name="Freeform 7" id="7"/>
          <p:cNvSpPr/>
          <p:nvPr/>
        </p:nvSpPr>
        <p:spPr>
          <a:xfrm flipH="false" flipV="false" rot="0">
            <a:off x="1677868" y="6341985"/>
            <a:ext cx="10415098" cy="1126340"/>
          </a:xfrm>
          <a:custGeom>
            <a:avLst/>
            <a:gdLst/>
            <a:ahLst/>
            <a:cxnLst/>
            <a:rect r="r" b="b" t="t" l="l"/>
            <a:pathLst>
              <a:path h="1126340" w="10415098">
                <a:moveTo>
                  <a:pt x="0" y="0"/>
                </a:moveTo>
                <a:lnTo>
                  <a:pt x="10415097" y="0"/>
                </a:lnTo>
                <a:lnTo>
                  <a:pt x="10415097" y="1126341"/>
                </a:lnTo>
                <a:lnTo>
                  <a:pt x="0" y="1126341"/>
                </a:lnTo>
                <a:lnTo>
                  <a:pt x="0" y="0"/>
                </a:lnTo>
                <a:close/>
              </a:path>
            </a:pathLst>
          </a:custGeom>
          <a:blipFill>
            <a:blip r:embed="rId8"/>
            <a:stretch>
              <a:fillRect l="0" t="0" r="-1172" b="0"/>
            </a:stretch>
          </a:blipFill>
        </p:spPr>
      </p:sp>
      <p:sp>
        <p:nvSpPr>
          <p:cNvPr name="Freeform 8" id="8"/>
          <p:cNvSpPr/>
          <p:nvPr/>
        </p:nvSpPr>
        <p:spPr>
          <a:xfrm flipH="false" flipV="false" rot="0">
            <a:off x="1677868" y="8551328"/>
            <a:ext cx="10418347" cy="1451057"/>
          </a:xfrm>
          <a:custGeom>
            <a:avLst/>
            <a:gdLst/>
            <a:ahLst/>
            <a:cxnLst/>
            <a:rect r="r" b="b" t="t" l="l"/>
            <a:pathLst>
              <a:path h="1451057" w="10418347">
                <a:moveTo>
                  <a:pt x="0" y="0"/>
                </a:moveTo>
                <a:lnTo>
                  <a:pt x="10418346" y="0"/>
                </a:lnTo>
                <a:lnTo>
                  <a:pt x="10418346" y="1451057"/>
                </a:lnTo>
                <a:lnTo>
                  <a:pt x="0" y="1451057"/>
                </a:lnTo>
                <a:lnTo>
                  <a:pt x="0" y="0"/>
                </a:lnTo>
                <a:close/>
              </a:path>
            </a:pathLst>
          </a:custGeom>
          <a:blipFill>
            <a:blip r:embed="rId9"/>
            <a:stretch>
              <a:fillRect l="0" t="-6367" r="0" b="0"/>
            </a:stretch>
          </a:blipFill>
        </p:spPr>
      </p:sp>
      <p:sp>
        <p:nvSpPr>
          <p:cNvPr name="Freeform 9" id="9"/>
          <p:cNvSpPr/>
          <p:nvPr/>
        </p:nvSpPr>
        <p:spPr>
          <a:xfrm flipH="false" flipV="false" rot="0">
            <a:off x="12434825" y="1869010"/>
            <a:ext cx="4689559" cy="7937602"/>
          </a:xfrm>
          <a:custGeom>
            <a:avLst/>
            <a:gdLst/>
            <a:ahLst/>
            <a:cxnLst/>
            <a:rect r="r" b="b" t="t" l="l"/>
            <a:pathLst>
              <a:path h="7937602" w="4689559">
                <a:moveTo>
                  <a:pt x="0" y="0"/>
                </a:moveTo>
                <a:lnTo>
                  <a:pt x="4689559" y="0"/>
                </a:lnTo>
                <a:lnTo>
                  <a:pt x="4689559" y="7937602"/>
                </a:lnTo>
                <a:lnTo>
                  <a:pt x="0" y="7937602"/>
                </a:lnTo>
                <a:lnTo>
                  <a:pt x="0" y="0"/>
                </a:lnTo>
                <a:close/>
              </a:path>
            </a:pathLst>
          </a:custGeom>
          <a:blipFill>
            <a:blip r:embed="rId10"/>
            <a:stretch>
              <a:fillRect l="-6385" t="0" r="-6385" b="0"/>
            </a:stretch>
          </a:blipFill>
        </p:spPr>
      </p:sp>
      <p:sp>
        <p:nvSpPr>
          <p:cNvPr name="Freeform 10" id="10"/>
          <p:cNvSpPr/>
          <p:nvPr/>
        </p:nvSpPr>
        <p:spPr>
          <a:xfrm flipH="false" flipV="false" rot="0">
            <a:off x="97391" y="4117102"/>
            <a:ext cx="1583829" cy="472269"/>
          </a:xfrm>
          <a:custGeom>
            <a:avLst/>
            <a:gdLst/>
            <a:ahLst/>
            <a:cxnLst/>
            <a:rect r="r" b="b" t="t" l="l"/>
            <a:pathLst>
              <a:path h="472269" w="1583829">
                <a:moveTo>
                  <a:pt x="0" y="0"/>
                </a:moveTo>
                <a:lnTo>
                  <a:pt x="1583829" y="0"/>
                </a:lnTo>
                <a:lnTo>
                  <a:pt x="1583829" y="472269"/>
                </a:lnTo>
                <a:lnTo>
                  <a:pt x="0" y="47226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1677868" y="7630251"/>
            <a:ext cx="10415098" cy="644852"/>
          </a:xfrm>
          <a:custGeom>
            <a:avLst/>
            <a:gdLst/>
            <a:ahLst/>
            <a:cxnLst/>
            <a:rect r="r" b="b" t="t" l="l"/>
            <a:pathLst>
              <a:path h="644852" w="10415098">
                <a:moveTo>
                  <a:pt x="0" y="0"/>
                </a:moveTo>
                <a:lnTo>
                  <a:pt x="10415097" y="0"/>
                </a:lnTo>
                <a:lnTo>
                  <a:pt x="10415097" y="644852"/>
                </a:lnTo>
                <a:lnTo>
                  <a:pt x="0" y="644852"/>
                </a:lnTo>
                <a:lnTo>
                  <a:pt x="0" y="0"/>
                </a:lnTo>
                <a:close/>
              </a:path>
            </a:pathLst>
          </a:custGeom>
          <a:blipFill>
            <a:blip r:embed="rId13"/>
            <a:stretch>
              <a:fillRect l="0" t="-710" r="0" b="-710"/>
            </a:stretch>
          </a:blipFill>
        </p:spPr>
      </p:sp>
      <p:sp>
        <p:nvSpPr>
          <p:cNvPr name="TextBox 12" id="12"/>
          <p:cNvSpPr txBox="true"/>
          <p:nvPr/>
        </p:nvSpPr>
        <p:spPr>
          <a:xfrm rot="0">
            <a:off x="376628" y="415309"/>
            <a:ext cx="9305819" cy="828675"/>
          </a:xfrm>
          <a:prstGeom prst="rect">
            <a:avLst/>
          </a:prstGeom>
        </p:spPr>
        <p:txBody>
          <a:bodyPr anchor="t" rtlCol="false" tIns="0" lIns="0" bIns="0" rIns="0">
            <a:spAutoFit/>
          </a:bodyPr>
          <a:lstStyle/>
          <a:p>
            <a:pPr marL="0" indent="0" lvl="0">
              <a:lnSpc>
                <a:spcPts val="6300"/>
              </a:lnSpc>
            </a:pPr>
            <a:r>
              <a:rPr lang="en-US" sz="6000" spc="588">
                <a:solidFill>
                  <a:srgbClr val="231F20"/>
                </a:solidFill>
                <a:latin typeface="Oswald Bold"/>
              </a:rPr>
              <a:t>TRIGGER </a:t>
            </a:r>
            <a:r>
              <a:rPr lang="en-US" sz="6000" spc="588">
                <a:solidFill>
                  <a:srgbClr val="FF66C4"/>
                </a:solidFill>
                <a:latin typeface="Oswald Bold"/>
              </a:rPr>
              <a:t>BEFORE INSERT</a:t>
            </a:r>
          </a:p>
        </p:txBody>
      </p:sp>
      <p:sp>
        <p:nvSpPr>
          <p:cNvPr name="TextBox 13" id="13"/>
          <p:cNvSpPr txBox="true"/>
          <p:nvPr/>
        </p:nvSpPr>
        <p:spPr>
          <a:xfrm rot="0">
            <a:off x="376628" y="1372340"/>
            <a:ext cx="17683789" cy="352287"/>
          </a:xfrm>
          <a:prstGeom prst="rect">
            <a:avLst/>
          </a:prstGeom>
        </p:spPr>
        <p:txBody>
          <a:bodyPr anchor="t" rtlCol="false" tIns="0" lIns="0" bIns="0" rIns="0">
            <a:spAutoFit/>
          </a:bodyPr>
          <a:lstStyle/>
          <a:p>
            <a:pPr>
              <a:lnSpc>
                <a:spcPts val="2883"/>
              </a:lnSpc>
            </a:pPr>
            <a:r>
              <a:rPr lang="en-US" sz="2089" spc="204">
                <a:solidFill>
                  <a:srgbClr val="231F20"/>
                </a:solidFill>
                <a:latin typeface="DM Sans"/>
              </a:rPr>
              <a:t>The below trigger was created to calculate automatically realisation time for new orders.</a:t>
            </a:r>
          </a:p>
        </p:txBody>
      </p:sp>
      <p:sp>
        <p:nvSpPr>
          <p:cNvPr name="Freeform 14" id="14"/>
          <p:cNvSpPr/>
          <p:nvPr/>
        </p:nvSpPr>
        <p:spPr>
          <a:xfrm flipH="false" flipV="false" rot="0">
            <a:off x="0" y="7802834"/>
            <a:ext cx="1583829" cy="472269"/>
          </a:xfrm>
          <a:custGeom>
            <a:avLst/>
            <a:gdLst/>
            <a:ahLst/>
            <a:cxnLst/>
            <a:rect r="r" b="b" t="t" l="l"/>
            <a:pathLst>
              <a:path h="472269" w="1583829">
                <a:moveTo>
                  <a:pt x="0" y="0"/>
                </a:moveTo>
                <a:lnTo>
                  <a:pt x="1583829" y="0"/>
                </a:lnTo>
                <a:lnTo>
                  <a:pt x="1583829" y="472269"/>
                </a:lnTo>
                <a:lnTo>
                  <a:pt x="0" y="47226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771654">
            <a:off x="7041397" y="-4722189"/>
            <a:ext cx="12471670" cy="5351480"/>
          </a:xfrm>
          <a:custGeom>
            <a:avLst/>
            <a:gdLst/>
            <a:ahLst/>
            <a:cxnLst/>
            <a:rect r="r" b="b" t="t" l="l"/>
            <a:pathLst>
              <a:path h="5351480" w="12471670">
                <a:moveTo>
                  <a:pt x="0" y="0"/>
                </a:moveTo>
                <a:lnTo>
                  <a:pt x="12471669" y="0"/>
                </a:lnTo>
                <a:lnTo>
                  <a:pt x="12471669"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82044" y="7699088"/>
            <a:ext cx="1459203" cy="435108"/>
          </a:xfrm>
          <a:custGeom>
            <a:avLst/>
            <a:gdLst/>
            <a:ahLst/>
            <a:cxnLst/>
            <a:rect r="r" b="b" t="t" l="l"/>
            <a:pathLst>
              <a:path h="435108" w="1459203">
                <a:moveTo>
                  <a:pt x="0" y="0"/>
                </a:moveTo>
                <a:lnTo>
                  <a:pt x="1459203" y="0"/>
                </a:lnTo>
                <a:lnTo>
                  <a:pt x="1459203" y="435108"/>
                </a:lnTo>
                <a:lnTo>
                  <a:pt x="0" y="4351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76628" y="2207658"/>
            <a:ext cx="10493221" cy="2808439"/>
          </a:xfrm>
          <a:custGeom>
            <a:avLst/>
            <a:gdLst/>
            <a:ahLst/>
            <a:cxnLst/>
            <a:rect r="r" b="b" t="t" l="l"/>
            <a:pathLst>
              <a:path h="2808439" w="10493221">
                <a:moveTo>
                  <a:pt x="0" y="0"/>
                </a:moveTo>
                <a:lnTo>
                  <a:pt x="10493221" y="0"/>
                </a:lnTo>
                <a:lnTo>
                  <a:pt x="10493221" y="2808439"/>
                </a:lnTo>
                <a:lnTo>
                  <a:pt x="0" y="2808439"/>
                </a:lnTo>
                <a:lnTo>
                  <a:pt x="0" y="0"/>
                </a:lnTo>
                <a:close/>
              </a:path>
            </a:pathLst>
          </a:custGeom>
          <a:blipFill>
            <a:blip r:embed="rId7"/>
            <a:stretch>
              <a:fillRect l="0" t="0" r="0" b="0"/>
            </a:stretch>
          </a:blipFill>
        </p:spPr>
      </p:sp>
      <p:sp>
        <p:nvSpPr>
          <p:cNvPr name="Freeform 6" id="6"/>
          <p:cNvSpPr/>
          <p:nvPr/>
        </p:nvSpPr>
        <p:spPr>
          <a:xfrm flipH="false" flipV="false" rot="0">
            <a:off x="3771375" y="5273272"/>
            <a:ext cx="4247470" cy="1653956"/>
          </a:xfrm>
          <a:custGeom>
            <a:avLst/>
            <a:gdLst/>
            <a:ahLst/>
            <a:cxnLst/>
            <a:rect r="r" b="b" t="t" l="l"/>
            <a:pathLst>
              <a:path h="1653956" w="4247470">
                <a:moveTo>
                  <a:pt x="0" y="0"/>
                </a:moveTo>
                <a:lnTo>
                  <a:pt x="4247470" y="0"/>
                </a:lnTo>
                <a:lnTo>
                  <a:pt x="4247470" y="1653956"/>
                </a:lnTo>
                <a:lnTo>
                  <a:pt x="0" y="1653956"/>
                </a:lnTo>
                <a:lnTo>
                  <a:pt x="0" y="0"/>
                </a:lnTo>
                <a:close/>
              </a:path>
            </a:pathLst>
          </a:custGeom>
          <a:blipFill>
            <a:blip r:embed="rId8"/>
            <a:stretch>
              <a:fillRect l="0" t="-12113" r="0" b="0"/>
            </a:stretch>
          </a:blipFill>
        </p:spPr>
      </p:sp>
      <p:sp>
        <p:nvSpPr>
          <p:cNvPr name="Freeform 7" id="7"/>
          <p:cNvSpPr/>
          <p:nvPr/>
        </p:nvSpPr>
        <p:spPr>
          <a:xfrm flipH="false" flipV="false" rot="0">
            <a:off x="2204205" y="7418705"/>
            <a:ext cx="5828634" cy="844602"/>
          </a:xfrm>
          <a:custGeom>
            <a:avLst/>
            <a:gdLst/>
            <a:ahLst/>
            <a:cxnLst/>
            <a:rect r="r" b="b" t="t" l="l"/>
            <a:pathLst>
              <a:path h="844602" w="5828634">
                <a:moveTo>
                  <a:pt x="0" y="0"/>
                </a:moveTo>
                <a:lnTo>
                  <a:pt x="5828635" y="0"/>
                </a:lnTo>
                <a:lnTo>
                  <a:pt x="5828635" y="844602"/>
                </a:lnTo>
                <a:lnTo>
                  <a:pt x="0" y="844602"/>
                </a:lnTo>
                <a:lnTo>
                  <a:pt x="0" y="0"/>
                </a:lnTo>
                <a:close/>
              </a:path>
            </a:pathLst>
          </a:custGeom>
          <a:blipFill>
            <a:blip r:embed="rId9"/>
            <a:stretch>
              <a:fillRect l="0" t="-12926" r="0" b="0"/>
            </a:stretch>
          </a:blipFill>
        </p:spPr>
      </p:sp>
      <p:sp>
        <p:nvSpPr>
          <p:cNvPr name="TextBox 8" id="8"/>
          <p:cNvSpPr txBox="true"/>
          <p:nvPr/>
        </p:nvSpPr>
        <p:spPr>
          <a:xfrm rot="0">
            <a:off x="376628" y="415309"/>
            <a:ext cx="11036964" cy="828675"/>
          </a:xfrm>
          <a:prstGeom prst="rect">
            <a:avLst/>
          </a:prstGeom>
        </p:spPr>
        <p:txBody>
          <a:bodyPr anchor="t" rtlCol="false" tIns="0" lIns="0" bIns="0" rIns="0">
            <a:spAutoFit/>
          </a:bodyPr>
          <a:lstStyle/>
          <a:p>
            <a:pPr marL="0" indent="0" lvl="0">
              <a:lnSpc>
                <a:spcPts val="6300"/>
              </a:lnSpc>
            </a:pPr>
            <a:r>
              <a:rPr lang="en-US" sz="6000" spc="588">
                <a:solidFill>
                  <a:srgbClr val="231F20"/>
                </a:solidFill>
                <a:latin typeface="Oswald Bold"/>
              </a:rPr>
              <a:t>QUERY </a:t>
            </a:r>
            <a:r>
              <a:rPr lang="en-US" sz="6000" spc="588">
                <a:solidFill>
                  <a:srgbClr val="FF66C4"/>
                </a:solidFill>
                <a:latin typeface="Oswald Bold"/>
              </a:rPr>
              <a:t>GROUP BY</a:t>
            </a:r>
            <a:r>
              <a:rPr lang="en-US" sz="6000" spc="588">
                <a:solidFill>
                  <a:srgbClr val="231F20"/>
                </a:solidFill>
                <a:latin typeface="Oswald Bold"/>
              </a:rPr>
              <a:t> + </a:t>
            </a:r>
            <a:r>
              <a:rPr lang="en-US" sz="6000" spc="588">
                <a:solidFill>
                  <a:srgbClr val="FF66C4"/>
                </a:solidFill>
                <a:latin typeface="Oswald Bold"/>
              </a:rPr>
              <a:t>HAVING</a:t>
            </a:r>
          </a:p>
        </p:txBody>
      </p:sp>
      <p:sp>
        <p:nvSpPr>
          <p:cNvPr name="TextBox 9" id="9"/>
          <p:cNvSpPr txBox="true"/>
          <p:nvPr/>
        </p:nvSpPr>
        <p:spPr>
          <a:xfrm rot="0">
            <a:off x="376628" y="1461625"/>
            <a:ext cx="10909018" cy="714237"/>
          </a:xfrm>
          <a:prstGeom prst="rect">
            <a:avLst/>
          </a:prstGeom>
        </p:spPr>
        <p:txBody>
          <a:bodyPr anchor="t" rtlCol="false" tIns="0" lIns="0" bIns="0" rIns="0">
            <a:spAutoFit/>
          </a:bodyPr>
          <a:lstStyle/>
          <a:p>
            <a:pPr>
              <a:lnSpc>
                <a:spcPts val="2883"/>
              </a:lnSpc>
            </a:pPr>
            <a:r>
              <a:rPr lang="en-US" sz="2089" spc="204">
                <a:solidFill>
                  <a:srgbClr val="231F20"/>
                </a:solidFill>
                <a:latin typeface="DM Sans"/>
              </a:rPr>
              <a:t>The below query is showing the total profit earned by the indicated customer segment.</a:t>
            </a:r>
          </a:p>
        </p:txBody>
      </p:sp>
      <p:sp>
        <p:nvSpPr>
          <p:cNvPr name="Freeform 10" id="10"/>
          <p:cNvSpPr/>
          <p:nvPr/>
        </p:nvSpPr>
        <p:spPr>
          <a:xfrm flipH="false" flipV="false" rot="0">
            <a:off x="11413592" y="501693"/>
            <a:ext cx="6338015" cy="9526276"/>
          </a:xfrm>
          <a:custGeom>
            <a:avLst/>
            <a:gdLst/>
            <a:ahLst/>
            <a:cxnLst/>
            <a:rect r="r" b="b" t="t" l="l"/>
            <a:pathLst>
              <a:path h="9526276" w="6338015">
                <a:moveTo>
                  <a:pt x="0" y="0"/>
                </a:moveTo>
                <a:lnTo>
                  <a:pt x="6338016" y="0"/>
                </a:lnTo>
                <a:lnTo>
                  <a:pt x="6338016" y="9526275"/>
                </a:lnTo>
                <a:lnTo>
                  <a:pt x="0" y="9526275"/>
                </a:lnTo>
                <a:lnTo>
                  <a:pt x="0" y="0"/>
                </a:lnTo>
                <a:close/>
              </a:path>
            </a:pathLst>
          </a:custGeom>
          <a:blipFill>
            <a:blip r:embed="rId10"/>
            <a:stretch>
              <a:fillRect l="0" t="0" r="0" b="0"/>
            </a:stretch>
          </a:blipFill>
        </p:spPr>
      </p:sp>
      <p:sp>
        <p:nvSpPr>
          <p:cNvPr name="TextBox 11" id="11"/>
          <p:cNvSpPr txBox="true"/>
          <p:nvPr/>
        </p:nvSpPr>
        <p:spPr>
          <a:xfrm rot="0">
            <a:off x="8194765" y="5221066"/>
            <a:ext cx="3148075" cy="3355175"/>
          </a:xfrm>
          <a:prstGeom prst="rect">
            <a:avLst/>
          </a:prstGeom>
        </p:spPr>
        <p:txBody>
          <a:bodyPr anchor="t" rtlCol="false" tIns="0" lIns="0" bIns="0" rIns="0">
            <a:spAutoFit/>
          </a:bodyPr>
          <a:lstStyle/>
          <a:p>
            <a:pPr algn="ctr">
              <a:lnSpc>
                <a:spcPts val="4456"/>
              </a:lnSpc>
            </a:pPr>
            <a:r>
              <a:rPr lang="en-US" sz="3229" spc="316">
                <a:solidFill>
                  <a:srgbClr val="FF914D"/>
                </a:solidFill>
                <a:latin typeface="Oswald Bold"/>
              </a:rPr>
              <a:t>CHECK =&gt;</a:t>
            </a:r>
          </a:p>
          <a:p>
            <a:pPr algn="ctr">
              <a:lnSpc>
                <a:spcPts val="4456"/>
              </a:lnSpc>
            </a:pPr>
            <a:r>
              <a:rPr lang="en-US" sz="3229" spc="316">
                <a:solidFill>
                  <a:srgbClr val="FF914D"/>
                </a:solidFill>
                <a:latin typeface="Oswald Bold"/>
              </a:rPr>
              <a:t>   14235 </a:t>
            </a:r>
          </a:p>
          <a:p>
            <a:pPr algn="ctr">
              <a:lnSpc>
                <a:spcPts val="4456"/>
              </a:lnSpc>
            </a:pPr>
            <a:r>
              <a:rPr lang="en-US" sz="3229" spc="316">
                <a:solidFill>
                  <a:srgbClr val="FF914D"/>
                </a:solidFill>
                <a:latin typeface="Oswald Bold"/>
              </a:rPr>
              <a:t>+ 28222 </a:t>
            </a:r>
          </a:p>
          <a:p>
            <a:pPr algn="ctr">
              <a:lnSpc>
                <a:spcPts val="4456"/>
              </a:lnSpc>
            </a:pPr>
            <a:r>
              <a:rPr lang="en-US" sz="3229" spc="316">
                <a:solidFill>
                  <a:srgbClr val="FF914D"/>
                </a:solidFill>
                <a:latin typeface="Oswald Bold"/>
              </a:rPr>
              <a:t>+ 28547 </a:t>
            </a:r>
          </a:p>
          <a:p>
            <a:pPr algn="ctr">
              <a:lnSpc>
                <a:spcPts val="4456"/>
              </a:lnSpc>
            </a:pPr>
            <a:r>
              <a:rPr lang="en-US" sz="3229" spc="316" u="sng">
                <a:solidFill>
                  <a:srgbClr val="FF914D"/>
                </a:solidFill>
                <a:latin typeface="Oswald Bold"/>
              </a:rPr>
              <a:t>+ 24297 </a:t>
            </a:r>
          </a:p>
          <a:p>
            <a:pPr algn="ctr" marL="0" indent="0" lvl="0">
              <a:lnSpc>
                <a:spcPts val="4456"/>
              </a:lnSpc>
              <a:spcBef>
                <a:spcPct val="0"/>
              </a:spcBef>
            </a:pPr>
            <a:r>
              <a:rPr lang="en-US" sz="3229" spc="316">
                <a:solidFill>
                  <a:srgbClr val="FF914D"/>
                </a:solidFill>
                <a:latin typeface="Oswald Bold"/>
              </a:rPr>
              <a:t>= 95301</a:t>
            </a:r>
          </a:p>
        </p:txBody>
      </p:sp>
      <p:sp>
        <p:nvSpPr>
          <p:cNvPr name="TextBox 12" id="12"/>
          <p:cNvSpPr txBox="true"/>
          <p:nvPr/>
        </p:nvSpPr>
        <p:spPr>
          <a:xfrm rot="0">
            <a:off x="445250" y="9481116"/>
            <a:ext cx="10771774" cy="545300"/>
          </a:xfrm>
          <a:prstGeom prst="rect">
            <a:avLst/>
          </a:prstGeom>
        </p:spPr>
        <p:txBody>
          <a:bodyPr anchor="t" rtlCol="false" tIns="0" lIns="0" bIns="0" rIns="0">
            <a:spAutoFit/>
          </a:bodyPr>
          <a:lstStyle/>
          <a:p>
            <a:pPr algn="ctr" marL="0" indent="0" lvl="0">
              <a:lnSpc>
                <a:spcPts val="4456"/>
              </a:lnSpc>
              <a:spcBef>
                <a:spcPct val="0"/>
              </a:spcBef>
            </a:pPr>
            <a:r>
              <a:rPr lang="en-US" sz="3229" spc="316">
                <a:solidFill>
                  <a:srgbClr val="FF66C4"/>
                </a:solidFill>
                <a:latin typeface="Oswald Bold"/>
              </a:rPr>
              <a:t>=&gt; TABLEAU VISUALISATIONS IN PROGRESS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0580377">
            <a:off x="11554426" y="-9276672"/>
            <a:ext cx="24036383" cy="24664199"/>
          </a:xfrm>
          <a:custGeom>
            <a:avLst/>
            <a:gdLst/>
            <a:ahLst/>
            <a:cxnLst/>
            <a:rect r="r" b="b" t="t" l="l"/>
            <a:pathLst>
              <a:path h="24664199" w="24036383">
                <a:moveTo>
                  <a:pt x="0" y="0"/>
                </a:moveTo>
                <a:lnTo>
                  <a:pt x="24036383" y="0"/>
                </a:lnTo>
                <a:lnTo>
                  <a:pt x="24036383" y="24664199"/>
                </a:lnTo>
                <a:lnTo>
                  <a:pt x="0" y="246641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4454686" y="7750949"/>
            <a:ext cx="11881594" cy="3564478"/>
          </a:xfrm>
          <a:custGeom>
            <a:avLst/>
            <a:gdLst/>
            <a:ahLst/>
            <a:cxnLst/>
            <a:rect r="r" b="b" t="t" l="l"/>
            <a:pathLst>
              <a:path h="3564478" w="11881594">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5681805" y="4402256"/>
            <a:ext cx="1978971" cy="2344513"/>
          </a:xfrm>
          <a:custGeom>
            <a:avLst/>
            <a:gdLst/>
            <a:ahLst/>
            <a:cxnLst/>
            <a:rect r="r" b="b" t="t" l="l"/>
            <a:pathLst>
              <a:path h="2344513" w="1978971">
                <a:moveTo>
                  <a:pt x="0" y="0"/>
                </a:moveTo>
                <a:lnTo>
                  <a:pt x="1978970" y="0"/>
                </a:lnTo>
                <a:lnTo>
                  <a:pt x="1978970" y="2344513"/>
                </a:lnTo>
                <a:lnTo>
                  <a:pt x="0" y="2344513"/>
                </a:lnTo>
                <a:lnTo>
                  <a:pt x="0" y="0"/>
                </a:lnTo>
                <a:close/>
              </a:path>
            </a:pathLst>
          </a:custGeom>
          <a:blipFill>
            <a:blip r:embed="rId7"/>
            <a:stretch>
              <a:fillRect l="0" t="0" r="0" b="0"/>
            </a:stretch>
          </a:blipFill>
        </p:spPr>
      </p:sp>
      <p:sp>
        <p:nvSpPr>
          <p:cNvPr name="Freeform 6" id="6"/>
          <p:cNvSpPr/>
          <p:nvPr/>
        </p:nvSpPr>
        <p:spPr>
          <a:xfrm flipH="false" flipV="false" rot="0">
            <a:off x="1701597" y="7387861"/>
            <a:ext cx="726176" cy="726176"/>
          </a:xfrm>
          <a:custGeom>
            <a:avLst/>
            <a:gdLst/>
            <a:ahLst/>
            <a:cxnLst/>
            <a:rect r="r" b="b" t="t" l="l"/>
            <a:pathLst>
              <a:path h="726176" w="726176">
                <a:moveTo>
                  <a:pt x="0" y="0"/>
                </a:moveTo>
                <a:lnTo>
                  <a:pt x="726175" y="0"/>
                </a:lnTo>
                <a:lnTo>
                  <a:pt x="726175" y="726176"/>
                </a:lnTo>
                <a:lnTo>
                  <a:pt x="0" y="726176"/>
                </a:lnTo>
                <a:lnTo>
                  <a:pt x="0" y="0"/>
                </a:lnTo>
                <a:close/>
              </a:path>
            </a:pathLst>
          </a:custGeom>
          <a:blipFill>
            <a:blip r:embed="rId8"/>
            <a:stretch>
              <a:fillRect l="0" t="0" r="0" b="0"/>
            </a:stretch>
          </a:blipFill>
        </p:spPr>
      </p:sp>
      <p:sp>
        <p:nvSpPr>
          <p:cNvPr name="Freeform 7" id="7"/>
          <p:cNvSpPr/>
          <p:nvPr/>
        </p:nvSpPr>
        <p:spPr>
          <a:xfrm flipH="false" flipV="false" rot="0">
            <a:off x="1701597" y="8204385"/>
            <a:ext cx="726176" cy="650729"/>
          </a:xfrm>
          <a:custGeom>
            <a:avLst/>
            <a:gdLst/>
            <a:ahLst/>
            <a:cxnLst/>
            <a:rect r="r" b="b" t="t" l="l"/>
            <a:pathLst>
              <a:path h="650729" w="726176">
                <a:moveTo>
                  <a:pt x="0" y="0"/>
                </a:moveTo>
                <a:lnTo>
                  <a:pt x="726175" y="0"/>
                </a:lnTo>
                <a:lnTo>
                  <a:pt x="726175" y="650729"/>
                </a:lnTo>
                <a:lnTo>
                  <a:pt x="0" y="650729"/>
                </a:lnTo>
                <a:lnTo>
                  <a:pt x="0" y="0"/>
                </a:lnTo>
                <a:close/>
              </a:path>
            </a:pathLst>
          </a:custGeom>
          <a:blipFill>
            <a:blip r:embed="rId9"/>
            <a:stretch>
              <a:fillRect l="0" t="0" r="0" b="0"/>
            </a:stretch>
          </a:blipFill>
        </p:spPr>
      </p:sp>
      <p:sp>
        <p:nvSpPr>
          <p:cNvPr name="TextBox 8" id="8"/>
          <p:cNvSpPr txBox="true"/>
          <p:nvPr/>
        </p:nvSpPr>
        <p:spPr>
          <a:xfrm rot="0">
            <a:off x="2594229" y="7517447"/>
            <a:ext cx="8843302" cy="419378"/>
          </a:xfrm>
          <a:prstGeom prst="rect">
            <a:avLst/>
          </a:prstGeom>
        </p:spPr>
        <p:txBody>
          <a:bodyPr anchor="t" rtlCol="false" tIns="0" lIns="0" bIns="0" rIns="0">
            <a:spAutoFit/>
          </a:bodyPr>
          <a:lstStyle/>
          <a:p>
            <a:pPr marL="0" indent="0" lvl="0">
              <a:lnSpc>
                <a:spcPts val="3485"/>
              </a:lnSpc>
              <a:spcBef>
                <a:spcPct val="0"/>
              </a:spcBef>
            </a:pPr>
            <a:r>
              <a:rPr lang="en-US" sz="2489">
                <a:solidFill>
                  <a:srgbClr val="000000"/>
                </a:solidFill>
                <a:latin typeface="DM Sans Italics"/>
                <a:hlinkClick r:id="rId10" tooltip="https://www.linkedin.com/in/katarzyna-turek-b25361164/"/>
              </a:rPr>
              <a:t>https://www.linkedin.com/in/katarzyna-turek-b25361164/</a:t>
            </a:r>
          </a:p>
        </p:txBody>
      </p:sp>
      <p:sp>
        <p:nvSpPr>
          <p:cNvPr name="TextBox 9" id="9"/>
          <p:cNvSpPr txBox="true"/>
          <p:nvPr/>
        </p:nvSpPr>
        <p:spPr>
          <a:xfrm rot="0">
            <a:off x="1561733" y="1901537"/>
            <a:ext cx="8097687" cy="3241963"/>
          </a:xfrm>
          <a:prstGeom prst="rect">
            <a:avLst/>
          </a:prstGeom>
        </p:spPr>
        <p:txBody>
          <a:bodyPr anchor="t" rtlCol="false" tIns="0" lIns="0" bIns="0" rIns="0">
            <a:spAutoFit/>
          </a:bodyPr>
          <a:lstStyle/>
          <a:p>
            <a:pPr marL="0" indent="0" lvl="0">
              <a:lnSpc>
                <a:spcPts val="13015"/>
              </a:lnSpc>
              <a:spcBef>
                <a:spcPct val="0"/>
              </a:spcBef>
            </a:pPr>
            <a:r>
              <a:rPr lang="en-US" sz="9431" spc="924">
                <a:solidFill>
                  <a:srgbClr val="231F20"/>
                </a:solidFill>
                <a:latin typeface="Oswald Bold"/>
              </a:rPr>
              <a:t>THANK'S FOR WATCHING</a:t>
            </a:r>
          </a:p>
        </p:txBody>
      </p:sp>
      <p:sp>
        <p:nvSpPr>
          <p:cNvPr name="TextBox 10" id="10"/>
          <p:cNvSpPr txBox="true"/>
          <p:nvPr/>
        </p:nvSpPr>
        <p:spPr>
          <a:xfrm rot="0">
            <a:off x="1486111" y="6570148"/>
            <a:ext cx="3711068" cy="352695"/>
          </a:xfrm>
          <a:prstGeom prst="rect">
            <a:avLst/>
          </a:prstGeom>
        </p:spPr>
        <p:txBody>
          <a:bodyPr anchor="t" rtlCol="false" tIns="0" lIns="0" bIns="0" rIns="0">
            <a:spAutoFit/>
          </a:bodyPr>
          <a:lstStyle/>
          <a:p>
            <a:pPr algn="ctr" marL="0" indent="0" lvl="0">
              <a:lnSpc>
                <a:spcPts val="2947"/>
              </a:lnSpc>
              <a:spcBef>
                <a:spcPct val="0"/>
              </a:spcBef>
            </a:pPr>
            <a:r>
              <a:rPr lang="en-US" sz="2135" spc="209">
                <a:solidFill>
                  <a:srgbClr val="231F20"/>
                </a:solidFill>
                <a:latin typeface="Montserrat Classic Bold"/>
              </a:rPr>
              <a:t>CONTACT DETAILS :</a:t>
            </a:r>
          </a:p>
        </p:txBody>
      </p:sp>
      <p:sp>
        <p:nvSpPr>
          <p:cNvPr name="TextBox 11" id="11"/>
          <p:cNvSpPr txBox="true"/>
          <p:nvPr/>
        </p:nvSpPr>
        <p:spPr>
          <a:xfrm rot="0">
            <a:off x="2594229" y="8296248"/>
            <a:ext cx="8843302" cy="419378"/>
          </a:xfrm>
          <a:prstGeom prst="rect">
            <a:avLst/>
          </a:prstGeom>
        </p:spPr>
        <p:txBody>
          <a:bodyPr anchor="t" rtlCol="false" tIns="0" lIns="0" bIns="0" rIns="0">
            <a:spAutoFit/>
          </a:bodyPr>
          <a:lstStyle/>
          <a:p>
            <a:pPr marL="0" indent="0" lvl="0">
              <a:lnSpc>
                <a:spcPts val="3485"/>
              </a:lnSpc>
              <a:spcBef>
                <a:spcPct val="0"/>
              </a:spcBef>
            </a:pPr>
            <a:r>
              <a:rPr lang="en-US" sz="2489">
                <a:solidFill>
                  <a:srgbClr val="000000"/>
                </a:solidFill>
                <a:latin typeface="DM Sans"/>
              </a:rPr>
              <a:t>kt.katarzyna.turek@gmail.com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666408" y="5019244"/>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grpSp>
        <p:nvGrpSpPr>
          <p:cNvPr name="Group 7" id="7"/>
          <p:cNvGrpSpPr/>
          <p:nvPr/>
        </p:nvGrpSpPr>
        <p:grpSpPr>
          <a:xfrm rot="0">
            <a:off x="1028700" y="1804709"/>
            <a:ext cx="11028381" cy="3774719"/>
            <a:chOff x="0" y="0"/>
            <a:chExt cx="4225450" cy="1446258"/>
          </a:xfrm>
        </p:grpSpPr>
        <p:sp>
          <p:nvSpPr>
            <p:cNvPr name="Freeform 8" id="8"/>
            <p:cNvSpPr/>
            <p:nvPr/>
          </p:nvSpPr>
          <p:spPr>
            <a:xfrm flipH="false" flipV="false" rot="0">
              <a:off x="0" y="0"/>
              <a:ext cx="4225450" cy="1446258"/>
            </a:xfrm>
            <a:custGeom>
              <a:avLst/>
              <a:gdLst/>
              <a:ahLst/>
              <a:cxnLst/>
              <a:rect r="r" b="b" t="t" l="l"/>
              <a:pathLst>
                <a:path h="1446258" w="4225450">
                  <a:moveTo>
                    <a:pt x="0" y="0"/>
                  </a:moveTo>
                  <a:lnTo>
                    <a:pt x="4225450" y="0"/>
                  </a:lnTo>
                  <a:lnTo>
                    <a:pt x="4225450" y="1446258"/>
                  </a:lnTo>
                  <a:lnTo>
                    <a:pt x="0" y="1446258"/>
                  </a:lnTo>
                  <a:close/>
                </a:path>
              </a:pathLst>
            </a:custGeom>
            <a:solidFill>
              <a:srgbClr val="EFEFEF"/>
            </a:solidFill>
          </p:spPr>
        </p:sp>
        <p:sp>
          <p:nvSpPr>
            <p:cNvPr name="TextBox 9" id="9"/>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1227209" y="2878129"/>
            <a:ext cx="1156649" cy="1173721"/>
          </a:xfrm>
          <a:custGeom>
            <a:avLst/>
            <a:gdLst/>
            <a:ahLst/>
            <a:cxnLst/>
            <a:rect r="r" b="b" t="t" l="l"/>
            <a:pathLst>
              <a:path h="1173721" w="1156649">
                <a:moveTo>
                  <a:pt x="0" y="0"/>
                </a:moveTo>
                <a:lnTo>
                  <a:pt x="1156649" y="0"/>
                </a:lnTo>
                <a:lnTo>
                  <a:pt x="1156649" y="1173721"/>
                </a:lnTo>
                <a:lnTo>
                  <a:pt x="0" y="11737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2142191" y="8488762"/>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grpSp>
        <p:nvGrpSpPr>
          <p:cNvPr name="Group 12" id="12"/>
          <p:cNvGrpSpPr/>
          <p:nvPr/>
        </p:nvGrpSpPr>
        <p:grpSpPr>
          <a:xfrm rot="0">
            <a:off x="1028700" y="5929395"/>
            <a:ext cx="11028381" cy="3075791"/>
            <a:chOff x="0" y="0"/>
            <a:chExt cx="4225450" cy="1178469"/>
          </a:xfrm>
        </p:grpSpPr>
        <p:sp>
          <p:nvSpPr>
            <p:cNvPr name="Freeform 13" id="13"/>
            <p:cNvSpPr/>
            <p:nvPr/>
          </p:nvSpPr>
          <p:spPr>
            <a:xfrm flipH="false" flipV="false" rot="0">
              <a:off x="0" y="0"/>
              <a:ext cx="4225450" cy="1178469"/>
            </a:xfrm>
            <a:custGeom>
              <a:avLst/>
              <a:gdLst/>
              <a:ahLst/>
              <a:cxnLst/>
              <a:rect r="r" b="b" t="t" l="l"/>
              <a:pathLst>
                <a:path h="1178469" w="4225450">
                  <a:moveTo>
                    <a:pt x="0" y="0"/>
                  </a:moveTo>
                  <a:lnTo>
                    <a:pt x="4225450" y="0"/>
                  </a:lnTo>
                  <a:lnTo>
                    <a:pt x="4225450" y="1178469"/>
                  </a:lnTo>
                  <a:lnTo>
                    <a:pt x="0" y="1178469"/>
                  </a:lnTo>
                  <a:close/>
                </a:path>
              </a:pathLst>
            </a:custGeom>
            <a:solidFill>
              <a:srgbClr val="EFEFEF"/>
            </a:solidFill>
          </p:spPr>
        </p:sp>
        <p:sp>
          <p:nvSpPr>
            <p:cNvPr name="TextBox 14" id="14"/>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15" id="15"/>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5400000">
            <a:off x="10666630" y="2331241"/>
            <a:ext cx="8363614" cy="5582712"/>
          </a:xfrm>
          <a:custGeom>
            <a:avLst/>
            <a:gdLst/>
            <a:ahLst/>
            <a:cxnLst/>
            <a:rect r="r" b="b" t="t" l="l"/>
            <a:pathLst>
              <a:path h="5582712" w="8363614">
                <a:moveTo>
                  <a:pt x="0" y="0"/>
                </a:moveTo>
                <a:lnTo>
                  <a:pt x="8363614" y="0"/>
                </a:lnTo>
                <a:lnTo>
                  <a:pt x="8363614" y="5582712"/>
                </a:lnTo>
                <a:lnTo>
                  <a:pt x="0" y="5582712"/>
                </a:lnTo>
                <a:lnTo>
                  <a:pt x="0" y="0"/>
                </a:lnTo>
                <a:close/>
              </a:path>
            </a:pathLst>
          </a:custGeom>
          <a:blipFill>
            <a:blip r:embed="rId8"/>
            <a:stretch>
              <a:fillRect l="0" t="0" r="0" b="0"/>
            </a:stretch>
          </a:blipFill>
        </p:spPr>
      </p:sp>
      <p:sp>
        <p:nvSpPr>
          <p:cNvPr name="Freeform 17" id="17"/>
          <p:cNvSpPr/>
          <p:nvPr/>
        </p:nvSpPr>
        <p:spPr>
          <a:xfrm flipH="false" flipV="false" rot="0">
            <a:off x="1144680" y="6108821"/>
            <a:ext cx="1321708" cy="992933"/>
          </a:xfrm>
          <a:custGeom>
            <a:avLst/>
            <a:gdLst/>
            <a:ahLst/>
            <a:cxnLst/>
            <a:rect r="r" b="b" t="t" l="l"/>
            <a:pathLst>
              <a:path h="992933" w="1321708">
                <a:moveTo>
                  <a:pt x="0" y="0"/>
                </a:moveTo>
                <a:lnTo>
                  <a:pt x="1321708" y="0"/>
                </a:lnTo>
                <a:lnTo>
                  <a:pt x="1321708" y="992933"/>
                </a:lnTo>
                <a:lnTo>
                  <a:pt x="0" y="99293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8" id="18"/>
          <p:cNvSpPr txBox="true"/>
          <p:nvPr/>
        </p:nvSpPr>
        <p:spPr>
          <a:xfrm rot="0">
            <a:off x="1028700" y="11894"/>
            <a:ext cx="8530432" cy="1686342"/>
          </a:xfrm>
          <a:prstGeom prst="rect">
            <a:avLst/>
          </a:prstGeom>
        </p:spPr>
        <p:txBody>
          <a:bodyPr anchor="t" rtlCol="false" tIns="0" lIns="0" bIns="0" rIns="0">
            <a:spAutoFit/>
          </a:bodyPr>
          <a:lstStyle/>
          <a:p>
            <a:pPr>
              <a:lnSpc>
                <a:spcPts val="13774"/>
              </a:lnSpc>
            </a:pPr>
            <a:r>
              <a:rPr lang="en-US" sz="9981" spc="978">
                <a:solidFill>
                  <a:srgbClr val="FF66C4"/>
                </a:solidFill>
                <a:latin typeface="Oswald Bold"/>
              </a:rPr>
              <a:t>OVERVIEW</a:t>
            </a:r>
          </a:p>
        </p:txBody>
      </p:sp>
      <p:sp>
        <p:nvSpPr>
          <p:cNvPr name="TextBox 19" id="19"/>
          <p:cNvSpPr txBox="true"/>
          <p:nvPr/>
        </p:nvSpPr>
        <p:spPr>
          <a:xfrm rot="0">
            <a:off x="2548918" y="1904764"/>
            <a:ext cx="9529340" cy="3363020"/>
          </a:xfrm>
          <a:prstGeom prst="rect">
            <a:avLst/>
          </a:prstGeom>
        </p:spPr>
        <p:txBody>
          <a:bodyPr anchor="t" rtlCol="false" tIns="0" lIns="0" bIns="0" rIns="0">
            <a:spAutoFit/>
          </a:bodyPr>
          <a:lstStyle/>
          <a:p>
            <a:pPr>
              <a:lnSpc>
                <a:spcPts val="3050"/>
              </a:lnSpc>
            </a:pPr>
            <a:r>
              <a:rPr lang="en-US" sz="2210" spc="216">
                <a:solidFill>
                  <a:srgbClr val="231F20"/>
                </a:solidFill>
                <a:latin typeface="DM Sans"/>
              </a:rPr>
              <a:t>My main goal, when working on this project, was to find a large set of data to work a little bit more on the data normalisation, relationships between the tables and to create codes that would have practical application to larger datasets. To think what kind of business questions might be asked when working on a daily basis.</a:t>
            </a:r>
          </a:p>
          <a:p>
            <a:pPr>
              <a:lnSpc>
                <a:spcPts val="1104"/>
              </a:lnSpc>
            </a:pPr>
          </a:p>
          <a:p>
            <a:pPr>
              <a:lnSpc>
                <a:spcPts val="1104"/>
              </a:lnSpc>
            </a:pPr>
          </a:p>
          <a:p>
            <a:pPr>
              <a:lnSpc>
                <a:spcPts val="3050"/>
              </a:lnSpc>
            </a:pPr>
            <a:r>
              <a:rPr lang="en-US" sz="2210" spc="216">
                <a:solidFill>
                  <a:srgbClr val="231F20"/>
                </a:solidFill>
                <a:latin typeface="DM Sans"/>
              </a:rPr>
              <a:t>I f</a:t>
            </a:r>
            <a:r>
              <a:rPr lang="en-US" sz="2210" spc="216">
                <a:solidFill>
                  <a:srgbClr val="231F20"/>
                </a:solidFill>
                <a:latin typeface="DM Sans"/>
              </a:rPr>
              <a:t>inally found “Superstore” dataset on the Kaggle platform. </a:t>
            </a:r>
          </a:p>
          <a:p>
            <a:pPr>
              <a:lnSpc>
                <a:spcPts val="690"/>
              </a:lnSpc>
            </a:pPr>
          </a:p>
          <a:p>
            <a:pPr algn="l" marL="0" indent="0" lvl="0">
              <a:lnSpc>
                <a:spcPts val="2360"/>
              </a:lnSpc>
              <a:spcBef>
                <a:spcPct val="0"/>
              </a:spcBef>
            </a:pPr>
            <a:r>
              <a:rPr lang="en-US" sz="1710" spc="167">
                <a:solidFill>
                  <a:srgbClr val="3B00FF"/>
                </a:solidFill>
                <a:latin typeface="DM Sans"/>
              </a:rPr>
              <a:t>https://www.kaggle.com/datasets/jazidesigns/sample-superstore/data</a:t>
            </a:r>
          </a:p>
        </p:txBody>
      </p:sp>
      <p:sp>
        <p:nvSpPr>
          <p:cNvPr name="TextBox 20" id="20"/>
          <p:cNvSpPr txBox="true"/>
          <p:nvPr/>
        </p:nvSpPr>
        <p:spPr>
          <a:xfrm rot="0">
            <a:off x="2548918" y="6004466"/>
            <a:ext cx="9346239" cy="2799566"/>
          </a:xfrm>
          <a:prstGeom prst="rect">
            <a:avLst/>
          </a:prstGeom>
        </p:spPr>
        <p:txBody>
          <a:bodyPr anchor="t" rtlCol="false" tIns="0" lIns="0" bIns="0" rIns="0">
            <a:spAutoFit/>
          </a:bodyPr>
          <a:lstStyle/>
          <a:p>
            <a:pPr>
              <a:lnSpc>
                <a:spcPts val="3050"/>
              </a:lnSpc>
            </a:pPr>
            <a:r>
              <a:rPr lang="en-US" sz="2210" spc="216">
                <a:solidFill>
                  <a:srgbClr val="231F20"/>
                </a:solidFill>
                <a:latin typeface="DM Sans"/>
              </a:rPr>
              <a:t>The data concerns sales of a wide range of products for equipping office spaces, as well as home offices, for the business and customers sector in the USA.</a:t>
            </a:r>
          </a:p>
          <a:p>
            <a:pPr>
              <a:lnSpc>
                <a:spcPts val="1104"/>
              </a:lnSpc>
            </a:pPr>
          </a:p>
          <a:p>
            <a:pPr algn="l" marL="0" indent="0" lvl="0">
              <a:lnSpc>
                <a:spcPts val="3050"/>
              </a:lnSpc>
              <a:spcBef>
                <a:spcPct val="0"/>
              </a:spcBef>
            </a:pPr>
            <a:r>
              <a:rPr lang="en-US" sz="2210" spc="216">
                <a:solidFill>
                  <a:srgbClr val="231F20"/>
                </a:solidFill>
                <a:latin typeface="DM Sans"/>
              </a:rPr>
              <a:t>The database of 10 tables is created to track orders and returns, if any, types of delivery and timeliness, to collect information about consumers, sales results by sector, region or sellers.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0092" y="381000"/>
            <a:ext cx="5982713" cy="9592652"/>
          </a:xfrm>
          <a:custGeom>
            <a:avLst/>
            <a:gdLst/>
            <a:ahLst/>
            <a:cxnLst/>
            <a:rect r="r" b="b" t="t" l="l"/>
            <a:pathLst>
              <a:path h="9592652" w="5982713">
                <a:moveTo>
                  <a:pt x="0" y="0"/>
                </a:moveTo>
                <a:lnTo>
                  <a:pt x="5982712" y="0"/>
                </a:lnTo>
                <a:lnTo>
                  <a:pt x="5982712" y="9592652"/>
                </a:lnTo>
                <a:lnTo>
                  <a:pt x="0" y="9592652"/>
                </a:lnTo>
                <a:lnTo>
                  <a:pt x="0" y="0"/>
                </a:lnTo>
                <a:close/>
              </a:path>
            </a:pathLst>
          </a:custGeom>
          <a:blipFill>
            <a:blip r:embed="rId2"/>
            <a:stretch>
              <a:fillRect l="0" t="0" r="0" b="0"/>
            </a:stretch>
          </a:blipFill>
        </p:spPr>
      </p:sp>
      <p:sp>
        <p:nvSpPr>
          <p:cNvPr name="Freeform 3" id="3"/>
          <p:cNvSpPr/>
          <p:nvPr/>
        </p:nvSpPr>
        <p:spPr>
          <a:xfrm flipH="false" flipV="false" rot="0">
            <a:off x="5435380" y="1318603"/>
            <a:ext cx="6379956" cy="7939697"/>
          </a:xfrm>
          <a:custGeom>
            <a:avLst/>
            <a:gdLst/>
            <a:ahLst/>
            <a:cxnLst/>
            <a:rect r="r" b="b" t="t" l="l"/>
            <a:pathLst>
              <a:path h="7939697" w="6379956">
                <a:moveTo>
                  <a:pt x="0" y="0"/>
                </a:moveTo>
                <a:lnTo>
                  <a:pt x="6379957" y="0"/>
                </a:lnTo>
                <a:lnTo>
                  <a:pt x="6379957" y="7939697"/>
                </a:lnTo>
                <a:lnTo>
                  <a:pt x="0" y="7939697"/>
                </a:lnTo>
                <a:lnTo>
                  <a:pt x="0" y="0"/>
                </a:lnTo>
                <a:close/>
              </a:path>
            </a:pathLst>
          </a:custGeom>
          <a:blipFill>
            <a:blip r:embed="rId3"/>
            <a:stretch>
              <a:fillRect l="0" t="0" r="0" b="0"/>
            </a:stretch>
          </a:blipFill>
        </p:spPr>
      </p:sp>
      <p:sp>
        <p:nvSpPr>
          <p:cNvPr name="Freeform 4" id="4"/>
          <p:cNvSpPr/>
          <p:nvPr/>
        </p:nvSpPr>
        <p:spPr>
          <a:xfrm flipH="false" flipV="false" rot="0">
            <a:off x="11931856" y="1265137"/>
            <a:ext cx="6046788" cy="8858300"/>
          </a:xfrm>
          <a:custGeom>
            <a:avLst/>
            <a:gdLst/>
            <a:ahLst/>
            <a:cxnLst/>
            <a:rect r="r" b="b" t="t" l="l"/>
            <a:pathLst>
              <a:path h="8858300" w="6046788">
                <a:moveTo>
                  <a:pt x="0" y="0"/>
                </a:moveTo>
                <a:lnTo>
                  <a:pt x="6046788" y="0"/>
                </a:lnTo>
                <a:lnTo>
                  <a:pt x="6046788" y="8858299"/>
                </a:lnTo>
                <a:lnTo>
                  <a:pt x="0" y="8858299"/>
                </a:lnTo>
                <a:lnTo>
                  <a:pt x="0" y="0"/>
                </a:lnTo>
                <a:close/>
              </a:path>
            </a:pathLst>
          </a:custGeom>
          <a:blipFill>
            <a:blip r:embed="rId4"/>
            <a:stretch>
              <a:fillRect l="0" t="0" r="0" b="0"/>
            </a:stretch>
          </a:blipFill>
        </p:spPr>
      </p:sp>
      <p:sp>
        <p:nvSpPr>
          <p:cNvPr name="TextBox 5" id="5"/>
          <p:cNvSpPr txBox="true"/>
          <p:nvPr/>
        </p:nvSpPr>
        <p:spPr>
          <a:xfrm rot="0">
            <a:off x="5210859" y="-114300"/>
            <a:ext cx="6288211" cy="1173480"/>
          </a:xfrm>
          <a:prstGeom prst="rect">
            <a:avLst/>
          </a:prstGeom>
        </p:spPr>
        <p:txBody>
          <a:bodyPr anchor="t" rtlCol="false" tIns="0" lIns="0" bIns="0" rIns="0">
            <a:spAutoFit/>
          </a:bodyPr>
          <a:lstStyle/>
          <a:p>
            <a:pPr algn="ctr">
              <a:lnSpc>
                <a:spcPts val="9659"/>
              </a:lnSpc>
            </a:pPr>
            <a:r>
              <a:rPr lang="en-US" sz="6999" spc="685">
                <a:solidFill>
                  <a:srgbClr val="FF66C4"/>
                </a:solidFill>
                <a:latin typeface="Oswald Bold"/>
              </a:rPr>
              <a:t>DB </a:t>
            </a:r>
            <a:r>
              <a:rPr lang="en-US" sz="6999" spc="685">
                <a:solidFill>
                  <a:srgbClr val="231F20"/>
                </a:solidFill>
                <a:latin typeface="Oswald Bold"/>
              </a:rPr>
              <a:t>CREATION</a:t>
            </a:r>
          </a:p>
        </p:txBody>
      </p:sp>
      <p:sp>
        <p:nvSpPr>
          <p:cNvPr name="Freeform 6" id="6"/>
          <p:cNvSpPr/>
          <p:nvPr/>
        </p:nvSpPr>
        <p:spPr>
          <a:xfrm flipH="false" flipV="false" rot="10539916">
            <a:off x="12367945" y="-5109613"/>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6747176">
            <a:off x="-3637660" y="2843834"/>
            <a:ext cx="7566830" cy="7764472"/>
          </a:xfrm>
          <a:custGeom>
            <a:avLst/>
            <a:gdLst/>
            <a:ahLst/>
            <a:cxnLst/>
            <a:rect r="r" b="b" t="t" l="l"/>
            <a:pathLst>
              <a:path h="7764472" w="7566830">
                <a:moveTo>
                  <a:pt x="0" y="0"/>
                </a:moveTo>
                <a:lnTo>
                  <a:pt x="7566830" y="0"/>
                </a:lnTo>
                <a:lnTo>
                  <a:pt x="7566830" y="7764471"/>
                </a:lnTo>
                <a:lnTo>
                  <a:pt x="0" y="77644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999198" y="41378"/>
            <a:ext cx="12426558" cy="10245622"/>
          </a:xfrm>
          <a:custGeom>
            <a:avLst/>
            <a:gdLst/>
            <a:ahLst/>
            <a:cxnLst/>
            <a:rect r="r" b="b" t="t" l="l"/>
            <a:pathLst>
              <a:path h="10245622" w="12426558">
                <a:moveTo>
                  <a:pt x="0" y="0"/>
                </a:moveTo>
                <a:lnTo>
                  <a:pt x="12426558" y="0"/>
                </a:lnTo>
                <a:lnTo>
                  <a:pt x="12426558" y="10245622"/>
                </a:lnTo>
                <a:lnTo>
                  <a:pt x="0" y="10245622"/>
                </a:lnTo>
                <a:lnTo>
                  <a:pt x="0" y="0"/>
                </a:lnTo>
                <a:close/>
              </a:path>
            </a:pathLst>
          </a:custGeom>
          <a:blipFill>
            <a:blip r:embed="rId4"/>
            <a:stretch>
              <a:fillRect l="0" t="-473" r="0" b="-473"/>
            </a:stretch>
          </a:blipFill>
        </p:spPr>
      </p:sp>
      <p:sp>
        <p:nvSpPr>
          <p:cNvPr name="TextBox 4" id="4"/>
          <p:cNvSpPr txBox="true"/>
          <p:nvPr/>
        </p:nvSpPr>
        <p:spPr>
          <a:xfrm rot="0">
            <a:off x="-678522" y="139211"/>
            <a:ext cx="6236386" cy="2872746"/>
          </a:xfrm>
          <a:prstGeom prst="rect">
            <a:avLst/>
          </a:prstGeom>
        </p:spPr>
        <p:txBody>
          <a:bodyPr anchor="t" rtlCol="false" tIns="0" lIns="0" bIns="0" rIns="0">
            <a:spAutoFit/>
          </a:bodyPr>
          <a:lstStyle/>
          <a:p>
            <a:pPr algn="ctr">
              <a:lnSpc>
                <a:spcPts val="11582"/>
              </a:lnSpc>
            </a:pPr>
            <a:r>
              <a:rPr lang="en-US" sz="8392" spc="822">
                <a:solidFill>
                  <a:srgbClr val="FF66C4"/>
                </a:solidFill>
                <a:latin typeface="Oswald Bold"/>
              </a:rPr>
              <a:t>EER</a:t>
            </a:r>
            <a:r>
              <a:rPr lang="en-US" sz="8392" spc="822">
                <a:solidFill>
                  <a:srgbClr val="231F20"/>
                </a:solidFill>
                <a:latin typeface="Oswald Bold"/>
              </a:rPr>
              <a:t> DIAGRAM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9315108">
            <a:off x="7630337" y="4254213"/>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520277" y="2348645"/>
            <a:ext cx="2941940" cy="2123110"/>
            <a:chOff x="0" y="0"/>
            <a:chExt cx="1079049" cy="778717"/>
          </a:xfrm>
        </p:grpSpPr>
        <p:sp>
          <p:nvSpPr>
            <p:cNvPr name="Freeform 5" id="5"/>
            <p:cNvSpPr/>
            <p:nvPr/>
          </p:nvSpPr>
          <p:spPr>
            <a:xfrm flipH="false" flipV="false" rot="0">
              <a:off x="0" y="0"/>
              <a:ext cx="1079049" cy="778717"/>
            </a:xfrm>
            <a:custGeom>
              <a:avLst/>
              <a:gdLst/>
              <a:ahLst/>
              <a:cxnLst/>
              <a:rect r="r" b="b" t="t" l="l"/>
              <a:pathLst>
                <a:path h="778717" w="1079049">
                  <a:moveTo>
                    <a:pt x="81579" y="0"/>
                  </a:moveTo>
                  <a:lnTo>
                    <a:pt x="997470" y="0"/>
                  </a:lnTo>
                  <a:cubicBezTo>
                    <a:pt x="1019106" y="0"/>
                    <a:pt x="1039856" y="8595"/>
                    <a:pt x="1055155" y="23894"/>
                  </a:cubicBezTo>
                  <a:cubicBezTo>
                    <a:pt x="1070454" y="39193"/>
                    <a:pt x="1079049" y="59943"/>
                    <a:pt x="1079049" y="81579"/>
                  </a:cubicBezTo>
                  <a:lnTo>
                    <a:pt x="1079049" y="697139"/>
                  </a:lnTo>
                  <a:cubicBezTo>
                    <a:pt x="1079049" y="718774"/>
                    <a:pt x="1070454" y="739524"/>
                    <a:pt x="1055155" y="754823"/>
                  </a:cubicBezTo>
                  <a:cubicBezTo>
                    <a:pt x="1039856" y="770122"/>
                    <a:pt x="1019106" y="778717"/>
                    <a:pt x="997470" y="778717"/>
                  </a:cubicBezTo>
                  <a:lnTo>
                    <a:pt x="81579" y="778717"/>
                  </a:lnTo>
                  <a:cubicBezTo>
                    <a:pt x="59943" y="778717"/>
                    <a:pt x="39193" y="770122"/>
                    <a:pt x="23894" y="754823"/>
                  </a:cubicBezTo>
                  <a:cubicBezTo>
                    <a:pt x="8595" y="739524"/>
                    <a:pt x="0" y="718774"/>
                    <a:pt x="0" y="697139"/>
                  </a:cubicBezTo>
                  <a:lnTo>
                    <a:pt x="0" y="81579"/>
                  </a:lnTo>
                  <a:cubicBezTo>
                    <a:pt x="0" y="59943"/>
                    <a:pt x="8595" y="39193"/>
                    <a:pt x="23894" y="23894"/>
                  </a:cubicBezTo>
                  <a:cubicBezTo>
                    <a:pt x="39193" y="8595"/>
                    <a:pt x="59943" y="0"/>
                    <a:pt x="81579" y="0"/>
                  </a:cubicBezTo>
                  <a:close/>
                </a:path>
              </a:pathLst>
            </a:custGeom>
            <a:solidFill>
              <a:srgbClr val="FFFFFF">
                <a:alpha val="98824"/>
              </a:srgbClr>
            </a:solidFill>
          </p:spPr>
        </p:sp>
        <p:sp>
          <p:nvSpPr>
            <p:cNvPr name="TextBox 6" id="6"/>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0">
            <a:off x="529802" y="1361223"/>
            <a:ext cx="2932415" cy="847111"/>
            <a:chOff x="0" y="0"/>
            <a:chExt cx="1075555" cy="310705"/>
          </a:xfrm>
        </p:grpSpPr>
        <p:sp>
          <p:nvSpPr>
            <p:cNvPr name="Freeform 8" id="8"/>
            <p:cNvSpPr/>
            <p:nvPr/>
          </p:nvSpPr>
          <p:spPr>
            <a:xfrm flipH="false" flipV="false" rot="0">
              <a:off x="0" y="0"/>
              <a:ext cx="1075555" cy="310705"/>
            </a:xfrm>
            <a:custGeom>
              <a:avLst/>
              <a:gdLst/>
              <a:ahLst/>
              <a:cxnLst/>
              <a:rect r="r" b="b" t="t" l="l"/>
              <a:pathLst>
                <a:path h="310705" w="107555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name="TextBox 9" id="9"/>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4344586" y="1361223"/>
            <a:ext cx="11379094" cy="3492489"/>
          </a:xfrm>
          <a:custGeom>
            <a:avLst/>
            <a:gdLst/>
            <a:ahLst/>
            <a:cxnLst/>
            <a:rect r="r" b="b" t="t" l="l"/>
            <a:pathLst>
              <a:path h="3492489" w="11379094">
                <a:moveTo>
                  <a:pt x="0" y="0"/>
                </a:moveTo>
                <a:lnTo>
                  <a:pt x="11379095" y="0"/>
                </a:lnTo>
                <a:lnTo>
                  <a:pt x="11379095" y="3492489"/>
                </a:lnTo>
                <a:lnTo>
                  <a:pt x="0" y="3492489"/>
                </a:lnTo>
                <a:lnTo>
                  <a:pt x="0" y="0"/>
                </a:lnTo>
                <a:close/>
              </a:path>
            </a:pathLst>
          </a:custGeom>
          <a:blipFill>
            <a:blip r:embed="rId5"/>
            <a:stretch>
              <a:fillRect l="0" t="-3523" r="0" b="0"/>
            </a:stretch>
          </a:blipFill>
        </p:spPr>
      </p:sp>
      <p:sp>
        <p:nvSpPr>
          <p:cNvPr name="Freeform 11" id="11"/>
          <p:cNvSpPr/>
          <p:nvPr/>
        </p:nvSpPr>
        <p:spPr>
          <a:xfrm flipH="true" flipV="false" rot="-10800000">
            <a:off x="3274301" y="2934884"/>
            <a:ext cx="1503072" cy="424618"/>
          </a:xfrm>
          <a:custGeom>
            <a:avLst/>
            <a:gdLst/>
            <a:ahLst/>
            <a:cxnLst/>
            <a:rect r="r" b="b" t="t" l="l"/>
            <a:pathLst>
              <a:path h="424618" w="1503072">
                <a:moveTo>
                  <a:pt x="1503072" y="0"/>
                </a:moveTo>
                <a:lnTo>
                  <a:pt x="0" y="0"/>
                </a:lnTo>
                <a:lnTo>
                  <a:pt x="0" y="424618"/>
                </a:lnTo>
                <a:lnTo>
                  <a:pt x="1503072" y="424618"/>
                </a:lnTo>
                <a:lnTo>
                  <a:pt x="1503072"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2" id="12"/>
          <p:cNvGrpSpPr/>
          <p:nvPr/>
        </p:nvGrpSpPr>
        <p:grpSpPr>
          <a:xfrm rot="0">
            <a:off x="529802" y="4719944"/>
            <a:ext cx="2932415" cy="847111"/>
            <a:chOff x="0" y="0"/>
            <a:chExt cx="1075555" cy="310705"/>
          </a:xfrm>
        </p:grpSpPr>
        <p:sp>
          <p:nvSpPr>
            <p:cNvPr name="Freeform 13" id="13"/>
            <p:cNvSpPr/>
            <p:nvPr/>
          </p:nvSpPr>
          <p:spPr>
            <a:xfrm flipH="false" flipV="false" rot="0">
              <a:off x="0" y="0"/>
              <a:ext cx="1075555" cy="310705"/>
            </a:xfrm>
            <a:custGeom>
              <a:avLst/>
              <a:gdLst/>
              <a:ahLst/>
              <a:cxnLst/>
              <a:rect r="r" b="b" t="t" l="l"/>
              <a:pathLst>
                <a:path h="310705" w="107555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name="TextBox 14" id="14"/>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15" id="15"/>
          <p:cNvGrpSpPr/>
          <p:nvPr/>
        </p:nvGrpSpPr>
        <p:grpSpPr>
          <a:xfrm rot="0">
            <a:off x="529802" y="5680815"/>
            <a:ext cx="2932415" cy="1925163"/>
            <a:chOff x="0" y="0"/>
            <a:chExt cx="1075555" cy="706114"/>
          </a:xfrm>
        </p:grpSpPr>
        <p:sp>
          <p:nvSpPr>
            <p:cNvPr name="Freeform 16" id="16"/>
            <p:cNvSpPr/>
            <p:nvPr/>
          </p:nvSpPr>
          <p:spPr>
            <a:xfrm flipH="false" flipV="false" rot="0">
              <a:off x="0" y="0"/>
              <a:ext cx="1075555" cy="706114"/>
            </a:xfrm>
            <a:custGeom>
              <a:avLst/>
              <a:gdLst/>
              <a:ahLst/>
              <a:cxnLst/>
              <a:rect r="r" b="b" t="t" l="l"/>
              <a:pathLst>
                <a:path h="706114" w="1075555">
                  <a:moveTo>
                    <a:pt x="81844" y="0"/>
                  </a:moveTo>
                  <a:lnTo>
                    <a:pt x="993712" y="0"/>
                  </a:lnTo>
                  <a:cubicBezTo>
                    <a:pt x="1015418" y="0"/>
                    <a:pt x="1036235" y="8623"/>
                    <a:pt x="1051584" y="23971"/>
                  </a:cubicBezTo>
                  <a:cubicBezTo>
                    <a:pt x="1066932" y="39320"/>
                    <a:pt x="1075555" y="60137"/>
                    <a:pt x="1075555" y="81844"/>
                  </a:cubicBezTo>
                  <a:lnTo>
                    <a:pt x="1075555" y="624270"/>
                  </a:lnTo>
                  <a:cubicBezTo>
                    <a:pt x="1075555" y="645977"/>
                    <a:pt x="1066932" y="666794"/>
                    <a:pt x="1051584" y="682143"/>
                  </a:cubicBezTo>
                  <a:cubicBezTo>
                    <a:pt x="1036235" y="697491"/>
                    <a:pt x="1015418" y="706114"/>
                    <a:pt x="993712" y="706114"/>
                  </a:cubicBezTo>
                  <a:lnTo>
                    <a:pt x="81844" y="706114"/>
                  </a:lnTo>
                  <a:cubicBezTo>
                    <a:pt x="36643" y="706114"/>
                    <a:pt x="0" y="669471"/>
                    <a:pt x="0" y="624270"/>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name="TextBox 17" id="17"/>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18" id="18"/>
          <p:cNvSpPr/>
          <p:nvPr/>
        </p:nvSpPr>
        <p:spPr>
          <a:xfrm flipH="false" flipV="false" rot="0">
            <a:off x="4344586" y="5567056"/>
            <a:ext cx="4799414" cy="1616437"/>
          </a:xfrm>
          <a:custGeom>
            <a:avLst/>
            <a:gdLst/>
            <a:ahLst/>
            <a:cxnLst/>
            <a:rect r="r" b="b" t="t" l="l"/>
            <a:pathLst>
              <a:path h="1616437" w="4799414">
                <a:moveTo>
                  <a:pt x="0" y="0"/>
                </a:moveTo>
                <a:lnTo>
                  <a:pt x="4799414" y="0"/>
                </a:lnTo>
                <a:lnTo>
                  <a:pt x="4799414" y="1616437"/>
                </a:lnTo>
                <a:lnTo>
                  <a:pt x="0" y="1616437"/>
                </a:lnTo>
                <a:lnTo>
                  <a:pt x="0" y="0"/>
                </a:lnTo>
                <a:close/>
              </a:path>
            </a:pathLst>
          </a:custGeom>
          <a:blipFill>
            <a:blip r:embed="rId8"/>
            <a:stretch>
              <a:fillRect l="0" t="-5574" r="0" b="-3089"/>
            </a:stretch>
          </a:blipFill>
        </p:spPr>
      </p:sp>
      <p:sp>
        <p:nvSpPr>
          <p:cNvPr name="TextBox 19" id="19"/>
          <p:cNvSpPr txBox="true"/>
          <p:nvPr/>
        </p:nvSpPr>
        <p:spPr>
          <a:xfrm rot="0">
            <a:off x="717718" y="5872833"/>
            <a:ext cx="2556583" cy="1595120"/>
          </a:xfrm>
          <a:prstGeom prst="rect">
            <a:avLst/>
          </a:prstGeom>
        </p:spPr>
        <p:txBody>
          <a:bodyPr anchor="t" rtlCol="false" tIns="0" lIns="0" bIns="0" rIns="0">
            <a:spAutoFit/>
          </a:bodyPr>
          <a:lstStyle/>
          <a:p>
            <a:pPr>
              <a:lnSpc>
                <a:spcPts val="3079"/>
              </a:lnSpc>
            </a:pPr>
            <a:r>
              <a:rPr lang="en-US" sz="2199" u="sng">
                <a:solidFill>
                  <a:srgbClr val="100F0D"/>
                </a:solidFill>
                <a:latin typeface="Montserrat Light Italics"/>
              </a:rPr>
              <a:t>Table contains: </a:t>
            </a:r>
          </a:p>
          <a:p>
            <a:pPr>
              <a:lnSpc>
                <a:spcPts val="3079"/>
              </a:lnSpc>
            </a:pPr>
            <a:r>
              <a:rPr lang="en-US" sz="2199">
                <a:solidFill>
                  <a:srgbClr val="100F0D"/>
                </a:solidFill>
                <a:latin typeface="Montserrat Light Bold"/>
              </a:rPr>
              <a:t>ship_id </a:t>
            </a:r>
          </a:p>
          <a:p>
            <a:pPr>
              <a:lnSpc>
                <a:spcPts val="3079"/>
              </a:lnSpc>
            </a:pPr>
            <a:r>
              <a:rPr lang="en-US" sz="2199">
                <a:solidFill>
                  <a:srgbClr val="100F0D"/>
                </a:solidFill>
                <a:latin typeface="Montserrat Light Bold"/>
              </a:rPr>
              <a:t>ship_mode</a:t>
            </a:r>
          </a:p>
          <a:p>
            <a:pPr>
              <a:lnSpc>
                <a:spcPts val="3079"/>
              </a:lnSpc>
            </a:pPr>
            <a:r>
              <a:rPr lang="en-US" sz="2199">
                <a:solidFill>
                  <a:srgbClr val="100F0D"/>
                </a:solidFill>
                <a:latin typeface="Montserrat Light Bold"/>
              </a:rPr>
              <a:t>delivery_days</a:t>
            </a:r>
          </a:p>
        </p:txBody>
      </p:sp>
      <p:sp>
        <p:nvSpPr>
          <p:cNvPr name="Freeform 20" id="20"/>
          <p:cNvSpPr/>
          <p:nvPr/>
        </p:nvSpPr>
        <p:spPr>
          <a:xfrm flipH="true" flipV="false" rot="-10800000">
            <a:off x="3093788" y="6459547"/>
            <a:ext cx="1503072" cy="424618"/>
          </a:xfrm>
          <a:custGeom>
            <a:avLst/>
            <a:gdLst/>
            <a:ahLst/>
            <a:cxnLst/>
            <a:rect r="r" b="b" t="t" l="l"/>
            <a:pathLst>
              <a:path h="424618" w="1503072">
                <a:moveTo>
                  <a:pt x="1503072" y="0"/>
                </a:moveTo>
                <a:lnTo>
                  <a:pt x="0" y="0"/>
                </a:lnTo>
                <a:lnTo>
                  <a:pt x="0" y="424618"/>
                </a:lnTo>
                <a:lnTo>
                  <a:pt x="1503072" y="424618"/>
                </a:lnTo>
                <a:lnTo>
                  <a:pt x="1503072"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1" id="21"/>
          <p:cNvGrpSpPr/>
          <p:nvPr/>
        </p:nvGrpSpPr>
        <p:grpSpPr>
          <a:xfrm rot="0">
            <a:off x="520277" y="7825053"/>
            <a:ext cx="2932415" cy="847111"/>
            <a:chOff x="0" y="0"/>
            <a:chExt cx="1075555" cy="310705"/>
          </a:xfrm>
        </p:grpSpPr>
        <p:sp>
          <p:nvSpPr>
            <p:cNvPr name="Freeform 22" id="22"/>
            <p:cNvSpPr/>
            <p:nvPr/>
          </p:nvSpPr>
          <p:spPr>
            <a:xfrm flipH="false" flipV="false" rot="0">
              <a:off x="0" y="0"/>
              <a:ext cx="1075555" cy="310705"/>
            </a:xfrm>
            <a:custGeom>
              <a:avLst/>
              <a:gdLst/>
              <a:ahLst/>
              <a:cxnLst/>
              <a:rect r="r" b="b" t="t" l="l"/>
              <a:pathLst>
                <a:path h="310705" w="107555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name="TextBox 23" id="23"/>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24" id="24"/>
          <p:cNvGrpSpPr/>
          <p:nvPr/>
        </p:nvGrpSpPr>
        <p:grpSpPr>
          <a:xfrm rot="0">
            <a:off x="520277" y="8795990"/>
            <a:ext cx="2932415" cy="1294652"/>
            <a:chOff x="0" y="0"/>
            <a:chExt cx="1075555" cy="474854"/>
          </a:xfrm>
        </p:grpSpPr>
        <p:sp>
          <p:nvSpPr>
            <p:cNvPr name="Freeform 25" id="25"/>
            <p:cNvSpPr/>
            <p:nvPr/>
          </p:nvSpPr>
          <p:spPr>
            <a:xfrm flipH="false" flipV="false" rot="0">
              <a:off x="0" y="0"/>
              <a:ext cx="1075555" cy="474854"/>
            </a:xfrm>
            <a:custGeom>
              <a:avLst/>
              <a:gdLst/>
              <a:ahLst/>
              <a:cxnLst/>
              <a:rect r="r" b="b" t="t" l="l"/>
              <a:pathLst>
                <a:path h="474854" w="1075555">
                  <a:moveTo>
                    <a:pt x="81844" y="0"/>
                  </a:moveTo>
                  <a:lnTo>
                    <a:pt x="993712" y="0"/>
                  </a:lnTo>
                  <a:cubicBezTo>
                    <a:pt x="1015418" y="0"/>
                    <a:pt x="1036235" y="8623"/>
                    <a:pt x="1051584" y="23971"/>
                  </a:cubicBezTo>
                  <a:cubicBezTo>
                    <a:pt x="1066932" y="39320"/>
                    <a:pt x="1075555" y="60137"/>
                    <a:pt x="1075555" y="81844"/>
                  </a:cubicBezTo>
                  <a:lnTo>
                    <a:pt x="1075555" y="393011"/>
                  </a:lnTo>
                  <a:cubicBezTo>
                    <a:pt x="1075555" y="414717"/>
                    <a:pt x="1066932" y="435534"/>
                    <a:pt x="1051584" y="450883"/>
                  </a:cubicBezTo>
                  <a:cubicBezTo>
                    <a:pt x="1036235" y="466232"/>
                    <a:pt x="1015418" y="474854"/>
                    <a:pt x="993712" y="474854"/>
                  </a:cubicBezTo>
                  <a:lnTo>
                    <a:pt x="81844" y="474854"/>
                  </a:lnTo>
                  <a:cubicBezTo>
                    <a:pt x="60137" y="474854"/>
                    <a:pt x="39320" y="466232"/>
                    <a:pt x="23971" y="450883"/>
                  </a:cubicBezTo>
                  <a:cubicBezTo>
                    <a:pt x="8623" y="435534"/>
                    <a:pt x="0" y="414717"/>
                    <a:pt x="0" y="39301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name="TextBox 26" id="26"/>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27" id="27"/>
          <p:cNvSpPr/>
          <p:nvPr/>
        </p:nvSpPr>
        <p:spPr>
          <a:xfrm flipH="false" flipV="false" rot="0">
            <a:off x="4344586" y="7947805"/>
            <a:ext cx="2660006" cy="1678087"/>
          </a:xfrm>
          <a:custGeom>
            <a:avLst/>
            <a:gdLst/>
            <a:ahLst/>
            <a:cxnLst/>
            <a:rect r="r" b="b" t="t" l="l"/>
            <a:pathLst>
              <a:path h="1678087" w="2660006">
                <a:moveTo>
                  <a:pt x="0" y="0"/>
                </a:moveTo>
                <a:lnTo>
                  <a:pt x="2660006" y="0"/>
                </a:lnTo>
                <a:lnTo>
                  <a:pt x="2660006" y="1678087"/>
                </a:lnTo>
                <a:lnTo>
                  <a:pt x="0" y="1678087"/>
                </a:lnTo>
                <a:lnTo>
                  <a:pt x="0" y="0"/>
                </a:lnTo>
                <a:close/>
              </a:path>
            </a:pathLst>
          </a:custGeom>
          <a:blipFill>
            <a:blip r:embed="rId9"/>
            <a:stretch>
              <a:fillRect l="0" t="-5676" r="0" b="0"/>
            </a:stretch>
          </a:blipFill>
        </p:spPr>
      </p:sp>
      <p:sp>
        <p:nvSpPr>
          <p:cNvPr name="TextBox 28" id="28"/>
          <p:cNvSpPr txBox="true"/>
          <p:nvPr/>
        </p:nvSpPr>
        <p:spPr>
          <a:xfrm rot="0">
            <a:off x="3361950" y="-65646"/>
            <a:ext cx="6764686" cy="1207794"/>
          </a:xfrm>
          <a:prstGeom prst="rect">
            <a:avLst/>
          </a:prstGeom>
        </p:spPr>
        <p:txBody>
          <a:bodyPr anchor="t" rtlCol="false" tIns="0" lIns="0" bIns="0" rIns="0">
            <a:spAutoFit/>
          </a:bodyPr>
          <a:lstStyle/>
          <a:p>
            <a:pPr algn="ctr" marL="0" indent="0" lvl="0">
              <a:lnSpc>
                <a:spcPts val="9888"/>
              </a:lnSpc>
              <a:spcBef>
                <a:spcPct val="0"/>
              </a:spcBef>
            </a:pPr>
            <a:r>
              <a:rPr lang="en-US" sz="7165" spc="702">
                <a:solidFill>
                  <a:srgbClr val="FF66C4"/>
                </a:solidFill>
                <a:latin typeface="Oswald Bold"/>
              </a:rPr>
              <a:t>TABLES</a:t>
            </a:r>
          </a:p>
        </p:txBody>
      </p:sp>
      <p:sp>
        <p:nvSpPr>
          <p:cNvPr name="TextBox 29" id="29"/>
          <p:cNvSpPr txBox="true"/>
          <p:nvPr/>
        </p:nvSpPr>
        <p:spPr>
          <a:xfrm rot="0">
            <a:off x="717718" y="1534745"/>
            <a:ext cx="2556583" cy="452442"/>
          </a:xfrm>
          <a:prstGeom prst="rect">
            <a:avLst/>
          </a:prstGeom>
        </p:spPr>
        <p:txBody>
          <a:bodyPr anchor="t" rtlCol="false" tIns="0" lIns="0" bIns="0" rIns="0">
            <a:spAutoFit/>
          </a:bodyPr>
          <a:lstStyle/>
          <a:p>
            <a:pPr algn="ctr" marL="0" indent="0" lvl="0">
              <a:lnSpc>
                <a:spcPts val="3737"/>
              </a:lnSpc>
              <a:spcBef>
                <a:spcPct val="0"/>
              </a:spcBef>
            </a:pPr>
            <a:r>
              <a:rPr lang="en-US" sz="2708" spc="265">
                <a:solidFill>
                  <a:srgbClr val="FF66C4"/>
                </a:solidFill>
                <a:latin typeface="Oswald Bold"/>
              </a:rPr>
              <a:t>PRODUCTS</a:t>
            </a:r>
          </a:p>
        </p:txBody>
      </p:sp>
      <p:sp>
        <p:nvSpPr>
          <p:cNvPr name="TextBox 30" id="30"/>
          <p:cNvSpPr txBox="true"/>
          <p:nvPr/>
        </p:nvSpPr>
        <p:spPr>
          <a:xfrm rot="0">
            <a:off x="717718" y="2391977"/>
            <a:ext cx="2556583" cy="1998345"/>
          </a:xfrm>
          <a:prstGeom prst="rect">
            <a:avLst/>
          </a:prstGeom>
        </p:spPr>
        <p:txBody>
          <a:bodyPr anchor="t" rtlCol="false" tIns="0" lIns="0" bIns="0" rIns="0">
            <a:spAutoFit/>
          </a:bodyPr>
          <a:lstStyle/>
          <a:p>
            <a:pPr>
              <a:lnSpc>
                <a:spcPts val="3080"/>
              </a:lnSpc>
            </a:pPr>
            <a:r>
              <a:rPr lang="en-US" sz="2200" u="sng">
                <a:solidFill>
                  <a:srgbClr val="100F0D"/>
                </a:solidFill>
                <a:latin typeface="Montserrat Light Italics"/>
              </a:rPr>
              <a:t>Table contains: </a:t>
            </a:r>
          </a:p>
          <a:p>
            <a:pPr>
              <a:lnSpc>
                <a:spcPts val="3080"/>
              </a:lnSpc>
            </a:pPr>
            <a:r>
              <a:rPr lang="en-US" sz="2200">
                <a:solidFill>
                  <a:srgbClr val="100F0D"/>
                </a:solidFill>
                <a:latin typeface="Montserrat Light Bold"/>
              </a:rPr>
              <a:t>product_id</a:t>
            </a:r>
          </a:p>
          <a:p>
            <a:pPr>
              <a:lnSpc>
                <a:spcPts val="3080"/>
              </a:lnSpc>
            </a:pPr>
            <a:r>
              <a:rPr lang="en-US" sz="2200">
                <a:solidFill>
                  <a:srgbClr val="100F0D"/>
                </a:solidFill>
                <a:latin typeface="Montserrat Light Bold"/>
              </a:rPr>
              <a:t>category</a:t>
            </a:r>
          </a:p>
          <a:p>
            <a:pPr>
              <a:lnSpc>
                <a:spcPts val="3080"/>
              </a:lnSpc>
            </a:pPr>
            <a:r>
              <a:rPr lang="en-US" sz="2200">
                <a:solidFill>
                  <a:srgbClr val="100F0D"/>
                </a:solidFill>
                <a:latin typeface="Montserrat Light Bold"/>
              </a:rPr>
              <a:t>sub_category</a:t>
            </a:r>
          </a:p>
          <a:p>
            <a:pPr>
              <a:lnSpc>
                <a:spcPts val="3080"/>
              </a:lnSpc>
            </a:pPr>
            <a:r>
              <a:rPr lang="en-US" sz="2200">
                <a:solidFill>
                  <a:srgbClr val="100F0D"/>
                </a:solidFill>
                <a:latin typeface="Montserrat Light Bold"/>
              </a:rPr>
              <a:t>product_name</a:t>
            </a:r>
          </a:p>
        </p:txBody>
      </p:sp>
      <p:sp>
        <p:nvSpPr>
          <p:cNvPr name="TextBox 31" id="31"/>
          <p:cNvSpPr txBox="true"/>
          <p:nvPr/>
        </p:nvSpPr>
        <p:spPr>
          <a:xfrm rot="0">
            <a:off x="708193" y="4875948"/>
            <a:ext cx="2556583" cy="452442"/>
          </a:xfrm>
          <a:prstGeom prst="rect">
            <a:avLst/>
          </a:prstGeom>
        </p:spPr>
        <p:txBody>
          <a:bodyPr anchor="t" rtlCol="false" tIns="0" lIns="0" bIns="0" rIns="0">
            <a:spAutoFit/>
          </a:bodyPr>
          <a:lstStyle/>
          <a:p>
            <a:pPr algn="ctr" marL="0" indent="0" lvl="0">
              <a:lnSpc>
                <a:spcPts val="3737"/>
              </a:lnSpc>
              <a:spcBef>
                <a:spcPct val="0"/>
              </a:spcBef>
            </a:pPr>
            <a:r>
              <a:rPr lang="en-US" sz="2708" spc="265">
                <a:solidFill>
                  <a:srgbClr val="FF66C4"/>
                </a:solidFill>
                <a:latin typeface="Oswald Bold"/>
              </a:rPr>
              <a:t>SHIPPING</a:t>
            </a:r>
          </a:p>
        </p:txBody>
      </p:sp>
      <p:sp>
        <p:nvSpPr>
          <p:cNvPr name="TextBox 32" id="32"/>
          <p:cNvSpPr txBox="true"/>
          <p:nvPr/>
        </p:nvSpPr>
        <p:spPr>
          <a:xfrm rot="0">
            <a:off x="717718" y="8025078"/>
            <a:ext cx="2556583" cy="452442"/>
          </a:xfrm>
          <a:prstGeom prst="rect">
            <a:avLst/>
          </a:prstGeom>
        </p:spPr>
        <p:txBody>
          <a:bodyPr anchor="t" rtlCol="false" tIns="0" lIns="0" bIns="0" rIns="0">
            <a:spAutoFit/>
          </a:bodyPr>
          <a:lstStyle/>
          <a:p>
            <a:pPr algn="ctr" marL="0" indent="0" lvl="0">
              <a:lnSpc>
                <a:spcPts val="3737"/>
              </a:lnSpc>
              <a:spcBef>
                <a:spcPct val="0"/>
              </a:spcBef>
            </a:pPr>
            <a:r>
              <a:rPr lang="en-US" sz="2708" spc="265">
                <a:solidFill>
                  <a:srgbClr val="FF66C4"/>
                </a:solidFill>
                <a:latin typeface="Oswald Bold"/>
              </a:rPr>
              <a:t>REGION</a:t>
            </a:r>
          </a:p>
        </p:txBody>
      </p:sp>
      <p:sp>
        <p:nvSpPr>
          <p:cNvPr name="TextBox 33" id="33"/>
          <p:cNvSpPr txBox="true"/>
          <p:nvPr/>
        </p:nvSpPr>
        <p:spPr>
          <a:xfrm rot="0">
            <a:off x="717718" y="8938865"/>
            <a:ext cx="2556583" cy="1508760"/>
          </a:xfrm>
          <a:prstGeom prst="rect">
            <a:avLst/>
          </a:prstGeom>
        </p:spPr>
        <p:txBody>
          <a:bodyPr anchor="t" rtlCol="false" tIns="0" lIns="0" bIns="0" rIns="0">
            <a:spAutoFit/>
          </a:bodyPr>
          <a:lstStyle/>
          <a:p>
            <a:pPr>
              <a:lnSpc>
                <a:spcPts val="2939"/>
              </a:lnSpc>
            </a:pPr>
            <a:r>
              <a:rPr lang="en-US" sz="2099" u="sng">
                <a:solidFill>
                  <a:srgbClr val="100F0D"/>
                </a:solidFill>
                <a:latin typeface="Montserrat Light Italics"/>
              </a:rPr>
              <a:t>Table contains: </a:t>
            </a:r>
          </a:p>
          <a:p>
            <a:pPr>
              <a:lnSpc>
                <a:spcPts val="2939"/>
              </a:lnSpc>
            </a:pPr>
            <a:r>
              <a:rPr lang="en-US" sz="2099">
                <a:solidFill>
                  <a:srgbClr val="100F0D"/>
                </a:solidFill>
                <a:latin typeface="Montserrat Light Bold"/>
              </a:rPr>
              <a:t>region_id</a:t>
            </a:r>
          </a:p>
          <a:p>
            <a:pPr>
              <a:lnSpc>
                <a:spcPts val="2939"/>
              </a:lnSpc>
            </a:pPr>
            <a:r>
              <a:rPr lang="en-US" sz="2099">
                <a:solidFill>
                  <a:srgbClr val="100F0D"/>
                </a:solidFill>
                <a:latin typeface="Montserrat Light Bold"/>
              </a:rPr>
              <a:t>region</a:t>
            </a:r>
          </a:p>
          <a:p>
            <a:pPr>
              <a:lnSpc>
                <a:spcPts val="2939"/>
              </a:lnSpc>
            </a:pPr>
          </a:p>
        </p:txBody>
      </p:sp>
      <p:sp>
        <p:nvSpPr>
          <p:cNvPr name="Freeform 34" id="34"/>
          <p:cNvSpPr/>
          <p:nvPr/>
        </p:nvSpPr>
        <p:spPr>
          <a:xfrm flipH="true" flipV="false" rot="-10800000">
            <a:off x="3093788" y="8891240"/>
            <a:ext cx="1503072" cy="424618"/>
          </a:xfrm>
          <a:custGeom>
            <a:avLst/>
            <a:gdLst/>
            <a:ahLst/>
            <a:cxnLst/>
            <a:rect r="r" b="b" t="t" l="l"/>
            <a:pathLst>
              <a:path h="424618" w="1503072">
                <a:moveTo>
                  <a:pt x="1503072" y="0"/>
                </a:moveTo>
                <a:lnTo>
                  <a:pt x="0" y="0"/>
                </a:lnTo>
                <a:lnTo>
                  <a:pt x="0" y="424617"/>
                </a:lnTo>
                <a:lnTo>
                  <a:pt x="1503072" y="424617"/>
                </a:lnTo>
                <a:lnTo>
                  <a:pt x="1503072"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35" id="35"/>
          <p:cNvSpPr txBox="true"/>
          <p:nvPr/>
        </p:nvSpPr>
        <p:spPr>
          <a:xfrm rot="0">
            <a:off x="15557224" y="1313598"/>
            <a:ext cx="2556583" cy="452442"/>
          </a:xfrm>
          <a:prstGeom prst="rect">
            <a:avLst/>
          </a:prstGeom>
        </p:spPr>
        <p:txBody>
          <a:bodyPr anchor="t" rtlCol="false" tIns="0" lIns="0" bIns="0" rIns="0">
            <a:spAutoFit/>
          </a:bodyPr>
          <a:lstStyle/>
          <a:p>
            <a:pPr algn="ctr" marL="0" indent="0" lvl="0">
              <a:lnSpc>
                <a:spcPts val="3737"/>
              </a:lnSpc>
              <a:spcBef>
                <a:spcPct val="0"/>
              </a:spcBef>
            </a:pPr>
            <a:r>
              <a:rPr lang="en-US" sz="2708" spc="265">
                <a:solidFill>
                  <a:srgbClr val="FF914D"/>
                </a:solidFill>
                <a:latin typeface="Oswald Bold"/>
              </a:rPr>
              <a:t>1862 ROWS</a:t>
            </a:r>
          </a:p>
        </p:txBody>
      </p:sp>
      <p:sp>
        <p:nvSpPr>
          <p:cNvPr name="TextBox 36" id="36"/>
          <p:cNvSpPr txBox="true"/>
          <p:nvPr/>
        </p:nvSpPr>
        <p:spPr>
          <a:xfrm rot="0">
            <a:off x="9317703" y="5519431"/>
            <a:ext cx="2556583" cy="452442"/>
          </a:xfrm>
          <a:prstGeom prst="rect">
            <a:avLst/>
          </a:prstGeom>
        </p:spPr>
        <p:txBody>
          <a:bodyPr anchor="t" rtlCol="false" tIns="0" lIns="0" bIns="0" rIns="0">
            <a:spAutoFit/>
          </a:bodyPr>
          <a:lstStyle/>
          <a:p>
            <a:pPr algn="ctr" marL="0" indent="0" lvl="0">
              <a:lnSpc>
                <a:spcPts val="3737"/>
              </a:lnSpc>
              <a:spcBef>
                <a:spcPct val="0"/>
              </a:spcBef>
            </a:pPr>
            <a:r>
              <a:rPr lang="en-US" sz="2708" spc="265">
                <a:solidFill>
                  <a:srgbClr val="FF914D"/>
                </a:solidFill>
                <a:latin typeface="Oswald Bold"/>
              </a:rPr>
              <a:t> 4 ROWS</a:t>
            </a:r>
          </a:p>
        </p:txBody>
      </p:sp>
      <p:sp>
        <p:nvSpPr>
          <p:cNvPr name="TextBox 37" id="37"/>
          <p:cNvSpPr txBox="true"/>
          <p:nvPr/>
        </p:nvSpPr>
        <p:spPr>
          <a:xfrm rot="0">
            <a:off x="7004592" y="7900180"/>
            <a:ext cx="2556583" cy="452442"/>
          </a:xfrm>
          <a:prstGeom prst="rect">
            <a:avLst/>
          </a:prstGeom>
        </p:spPr>
        <p:txBody>
          <a:bodyPr anchor="t" rtlCol="false" tIns="0" lIns="0" bIns="0" rIns="0">
            <a:spAutoFit/>
          </a:bodyPr>
          <a:lstStyle/>
          <a:p>
            <a:pPr algn="ctr" marL="0" indent="0" lvl="0">
              <a:lnSpc>
                <a:spcPts val="3737"/>
              </a:lnSpc>
              <a:spcBef>
                <a:spcPct val="0"/>
              </a:spcBef>
            </a:pPr>
            <a:r>
              <a:rPr lang="en-US" sz="2708" spc="265">
                <a:solidFill>
                  <a:srgbClr val="FF914D"/>
                </a:solidFill>
                <a:latin typeface="Oswald Bold"/>
              </a:rPr>
              <a:t> 4 ROWS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12410513" y="-1297195"/>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529802" y="1148495"/>
            <a:ext cx="2922890" cy="2599360"/>
            <a:chOff x="0" y="0"/>
            <a:chExt cx="1072062" cy="953397"/>
          </a:xfrm>
        </p:grpSpPr>
        <p:sp>
          <p:nvSpPr>
            <p:cNvPr name="Freeform 5" id="5"/>
            <p:cNvSpPr/>
            <p:nvPr/>
          </p:nvSpPr>
          <p:spPr>
            <a:xfrm flipH="false" flipV="false" rot="0">
              <a:off x="0" y="0"/>
              <a:ext cx="1072062" cy="953397"/>
            </a:xfrm>
            <a:custGeom>
              <a:avLst/>
              <a:gdLst/>
              <a:ahLst/>
              <a:cxnLst/>
              <a:rect r="r" b="b" t="t" l="l"/>
              <a:pathLst>
                <a:path h="953397" w="1072062">
                  <a:moveTo>
                    <a:pt x="82110" y="0"/>
                  </a:moveTo>
                  <a:lnTo>
                    <a:pt x="989951" y="0"/>
                  </a:lnTo>
                  <a:cubicBezTo>
                    <a:pt x="1011728" y="0"/>
                    <a:pt x="1032613" y="8651"/>
                    <a:pt x="1048012" y="24050"/>
                  </a:cubicBezTo>
                  <a:cubicBezTo>
                    <a:pt x="1063411" y="39448"/>
                    <a:pt x="1072062" y="60333"/>
                    <a:pt x="1072062" y="82110"/>
                  </a:cubicBezTo>
                  <a:lnTo>
                    <a:pt x="1072062" y="871286"/>
                  </a:lnTo>
                  <a:cubicBezTo>
                    <a:pt x="1072062" y="893063"/>
                    <a:pt x="1063411" y="913948"/>
                    <a:pt x="1048012" y="929347"/>
                  </a:cubicBezTo>
                  <a:cubicBezTo>
                    <a:pt x="1032613" y="944746"/>
                    <a:pt x="1011728" y="953397"/>
                    <a:pt x="989951" y="953397"/>
                  </a:cubicBezTo>
                  <a:lnTo>
                    <a:pt x="82110" y="953397"/>
                  </a:lnTo>
                  <a:cubicBezTo>
                    <a:pt x="60333" y="953397"/>
                    <a:pt x="39448" y="944746"/>
                    <a:pt x="24050" y="929347"/>
                  </a:cubicBezTo>
                  <a:cubicBezTo>
                    <a:pt x="8651" y="913948"/>
                    <a:pt x="0" y="893063"/>
                    <a:pt x="0" y="871286"/>
                  </a:cubicBezTo>
                  <a:lnTo>
                    <a:pt x="0" y="82110"/>
                  </a:lnTo>
                  <a:cubicBezTo>
                    <a:pt x="0" y="60333"/>
                    <a:pt x="8651" y="39448"/>
                    <a:pt x="24050" y="24050"/>
                  </a:cubicBezTo>
                  <a:cubicBezTo>
                    <a:pt x="39448" y="8651"/>
                    <a:pt x="60333" y="0"/>
                    <a:pt x="82110" y="0"/>
                  </a:cubicBezTo>
                  <a:close/>
                </a:path>
              </a:pathLst>
            </a:custGeom>
            <a:solidFill>
              <a:srgbClr val="FFFFFF">
                <a:alpha val="98824"/>
              </a:srgbClr>
            </a:solidFill>
          </p:spPr>
        </p:sp>
        <p:sp>
          <p:nvSpPr>
            <p:cNvPr name="TextBox 6" id="6"/>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0">
            <a:off x="529802" y="181589"/>
            <a:ext cx="2932415" cy="847111"/>
            <a:chOff x="0" y="0"/>
            <a:chExt cx="1075555" cy="310705"/>
          </a:xfrm>
        </p:grpSpPr>
        <p:sp>
          <p:nvSpPr>
            <p:cNvPr name="Freeform 8" id="8"/>
            <p:cNvSpPr/>
            <p:nvPr/>
          </p:nvSpPr>
          <p:spPr>
            <a:xfrm flipH="false" flipV="false" rot="0">
              <a:off x="0" y="0"/>
              <a:ext cx="1075555" cy="310705"/>
            </a:xfrm>
            <a:custGeom>
              <a:avLst/>
              <a:gdLst/>
              <a:ahLst/>
              <a:cxnLst/>
              <a:rect r="r" b="b" t="t" l="l"/>
              <a:pathLst>
                <a:path h="310705" w="107555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name="TextBox 9" id="9"/>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4057316" y="298108"/>
            <a:ext cx="7223551" cy="3537747"/>
          </a:xfrm>
          <a:custGeom>
            <a:avLst/>
            <a:gdLst/>
            <a:ahLst/>
            <a:cxnLst/>
            <a:rect r="r" b="b" t="t" l="l"/>
            <a:pathLst>
              <a:path h="3537747" w="7223551">
                <a:moveTo>
                  <a:pt x="0" y="0"/>
                </a:moveTo>
                <a:lnTo>
                  <a:pt x="7223551" y="0"/>
                </a:lnTo>
                <a:lnTo>
                  <a:pt x="7223551" y="3537748"/>
                </a:lnTo>
                <a:lnTo>
                  <a:pt x="0" y="3537748"/>
                </a:lnTo>
                <a:lnTo>
                  <a:pt x="0" y="0"/>
                </a:lnTo>
                <a:close/>
              </a:path>
            </a:pathLst>
          </a:custGeom>
          <a:blipFill>
            <a:blip r:embed="rId5"/>
            <a:stretch>
              <a:fillRect l="0" t="-3293" r="0" b="0"/>
            </a:stretch>
          </a:blipFill>
        </p:spPr>
      </p:sp>
      <p:sp>
        <p:nvSpPr>
          <p:cNvPr name="Freeform 11" id="11"/>
          <p:cNvSpPr/>
          <p:nvPr/>
        </p:nvSpPr>
        <p:spPr>
          <a:xfrm flipH="true" flipV="false" rot="-10800000">
            <a:off x="2874805" y="2170711"/>
            <a:ext cx="1503072" cy="424618"/>
          </a:xfrm>
          <a:custGeom>
            <a:avLst/>
            <a:gdLst/>
            <a:ahLst/>
            <a:cxnLst/>
            <a:rect r="r" b="b" t="t" l="l"/>
            <a:pathLst>
              <a:path h="424618" w="1503072">
                <a:moveTo>
                  <a:pt x="1503073" y="0"/>
                </a:moveTo>
                <a:lnTo>
                  <a:pt x="0" y="0"/>
                </a:lnTo>
                <a:lnTo>
                  <a:pt x="0" y="424618"/>
                </a:lnTo>
                <a:lnTo>
                  <a:pt x="1503073" y="424618"/>
                </a:lnTo>
                <a:lnTo>
                  <a:pt x="1503073"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2" id="12"/>
          <p:cNvGrpSpPr/>
          <p:nvPr/>
        </p:nvGrpSpPr>
        <p:grpSpPr>
          <a:xfrm rot="0">
            <a:off x="529802" y="3947879"/>
            <a:ext cx="2932415" cy="847111"/>
            <a:chOff x="0" y="0"/>
            <a:chExt cx="1075555" cy="310705"/>
          </a:xfrm>
        </p:grpSpPr>
        <p:sp>
          <p:nvSpPr>
            <p:cNvPr name="Freeform 13" id="13"/>
            <p:cNvSpPr/>
            <p:nvPr/>
          </p:nvSpPr>
          <p:spPr>
            <a:xfrm flipH="false" flipV="false" rot="0">
              <a:off x="0" y="0"/>
              <a:ext cx="1075555" cy="310705"/>
            </a:xfrm>
            <a:custGeom>
              <a:avLst/>
              <a:gdLst/>
              <a:ahLst/>
              <a:cxnLst/>
              <a:rect r="r" b="b" t="t" l="l"/>
              <a:pathLst>
                <a:path h="310705" w="107555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name="TextBox 14" id="14"/>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15" id="15"/>
          <p:cNvGrpSpPr/>
          <p:nvPr/>
        </p:nvGrpSpPr>
        <p:grpSpPr>
          <a:xfrm rot="0">
            <a:off x="548852" y="4918815"/>
            <a:ext cx="2932415" cy="2020413"/>
            <a:chOff x="0" y="0"/>
            <a:chExt cx="1075555" cy="741050"/>
          </a:xfrm>
        </p:grpSpPr>
        <p:sp>
          <p:nvSpPr>
            <p:cNvPr name="Freeform 16" id="16"/>
            <p:cNvSpPr/>
            <p:nvPr/>
          </p:nvSpPr>
          <p:spPr>
            <a:xfrm flipH="false" flipV="false" rot="0">
              <a:off x="0" y="0"/>
              <a:ext cx="1075555" cy="741050"/>
            </a:xfrm>
            <a:custGeom>
              <a:avLst/>
              <a:gdLst/>
              <a:ahLst/>
              <a:cxnLst/>
              <a:rect r="r" b="b" t="t" l="l"/>
              <a:pathLst>
                <a:path h="741050" w="1075555">
                  <a:moveTo>
                    <a:pt x="81844" y="0"/>
                  </a:moveTo>
                  <a:lnTo>
                    <a:pt x="993712" y="0"/>
                  </a:lnTo>
                  <a:cubicBezTo>
                    <a:pt x="1015418" y="0"/>
                    <a:pt x="1036235" y="8623"/>
                    <a:pt x="1051584" y="23971"/>
                  </a:cubicBezTo>
                  <a:cubicBezTo>
                    <a:pt x="1066932" y="39320"/>
                    <a:pt x="1075555" y="60137"/>
                    <a:pt x="1075555" y="81844"/>
                  </a:cubicBezTo>
                  <a:lnTo>
                    <a:pt x="1075555" y="659206"/>
                  </a:lnTo>
                  <a:cubicBezTo>
                    <a:pt x="1075555" y="680913"/>
                    <a:pt x="1066932" y="701730"/>
                    <a:pt x="1051584" y="717079"/>
                  </a:cubicBezTo>
                  <a:cubicBezTo>
                    <a:pt x="1036235" y="732427"/>
                    <a:pt x="1015418" y="741050"/>
                    <a:pt x="993712" y="741050"/>
                  </a:cubicBezTo>
                  <a:lnTo>
                    <a:pt x="81844" y="741050"/>
                  </a:lnTo>
                  <a:cubicBezTo>
                    <a:pt x="36643" y="741050"/>
                    <a:pt x="0" y="704407"/>
                    <a:pt x="0" y="659206"/>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name="TextBox 17" id="17"/>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TextBox 18" id="18"/>
          <p:cNvSpPr txBox="true"/>
          <p:nvPr/>
        </p:nvSpPr>
        <p:spPr>
          <a:xfrm rot="0">
            <a:off x="722480" y="5052206"/>
            <a:ext cx="2556583" cy="1595120"/>
          </a:xfrm>
          <a:prstGeom prst="rect">
            <a:avLst/>
          </a:prstGeom>
        </p:spPr>
        <p:txBody>
          <a:bodyPr anchor="t" rtlCol="false" tIns="0" lIns="0" bIns="0" rIns="0">
            <a:spAutoFit/>
          </a:bodyPr>
          <a:lstStyle/>
          <a:p>
            <a:pPr>
              <a:lnSpc>
                <a:spcPts val="3079"/>
              </a:lnSpc>
            </a:pPr>
            <a:r>
              <a:rPr lang="en-US" sz="2199" u="sng">
                <a:solidFill>
                  <a:srgbClr val="100F0D"/>
                </a:solidFill>
                <a:latin typeface="Montserrat Light Italics"/>
              </a:rPr>
              <a:t>Table contains: </a:t>
            </a:r>
          </a:p>
          <a:p>
            <a:pPr>
              <a:lnSpc>
                <a:spcPts val="3079"/>
              </a:lnSpc>
            </a:pPr>
            <a:r>
              <a:rPr lang="en-US" sz="2199">
                <a:solidFill>
                  <a:srgbClr val="100F0D"/>
                </a:solidFill>
                <a:latin typeface="Montserrat Light Bold"/>
              </a:rPr>
              <a:t>reg_seller_id</a:t>
            </a:r>
          </a:p>
          <a:p>
            <a:pPr>
              <a:lnSpc>
                <a:spcPts val="3079"/>
              </a:lnSpc>
            </a:pPr>
            <a:r>
              <a:rPr lang="en-US" sz="2199">
                <a:solidFill>
                  <a:srgbClr val="100F0D"/>
                </a:solidFill>
                <a:latin typeface="Montserrat Light Bold"/>
              </a:rPr>
              <a:t>regional_seller</a:t>
            </a:r>
          </a:p>
          <a:p>
            <a:pPr>
              <a:lnSpc>
                <a:spcPts val="3079"/>
              </a:lnSpc>
            </a:pPr>
            <a:r>
              <a:rPr lang="en-US" sz="2199">
                <a:solidFill>
                  <a:srgbClr val="100F0D"/>
                </a:solidFill>
                <a:latin typeface="Montserrat Light Bold"/>
              </a:rPr>
              <a:t>region_id</a:t>
            </a:r>
          </a:p>
        </p:txBody>
      </p:sp>
      <p:sp>
        <p:nvSpPr>
          <p:cNvPr name="Freeform 19" id="19"/>
          <p:cNvSpPr/>
          <p:nvPr/>
        </p:nvSpPr>
        <p:spPr>
          <a:xfrm flipH="false" flipV="false" rot="0">
            <a:off x="4196761" y="4135084"/>
            <a:ext cx="6291059" cy="3393807"/>
          </a:xfrm>
          <a:custGeom>
            <a:avLst/>
            <a:gdLst/>
            <a:ahLst/>
            <a:cxnLst/>
            <a:rect r="r" b="b" t="t" l="l"/>
            <a:pathLst>
              <a:path h="3393807" w="6291059">
                <a:moveTo>
                  <a:pt x="0" y="0"/>
                </a:moveTo>
                <a:lnTo>
                  <a:pt x="6291059" y="0"/>
                </a:lnTo>
                <a:lnTo>
                  <a:pt x="6291059" y="3393807"/>
                </a:lnTo>
                <a:lnTo>
                  <a:pt x="0" y="3393807"/>
                </a:lnTo>
                <a:lnTo>
                  <a:pt x="0" y="0"/>
                </a:lnTo>
                <a:close/>
              </a:path>
            </a:pathLst>
          </a:custGeom>
          <a:blipFill>
            <a:blip r:embed="rId8"/>
            <a:stretch>
              <a:fillRect l="0" t="-1306" r="0" b="0"/>
            </a:stretch>
          </a:blipFill>
        </p:spPr>
      </p:sp>
      <p:sp>
        <p:nvSpPr>
          <p:cNvPr name="Freeform 20" id="20"/>
          <p:cNvSpPr/>
          <p:nvPr/>
        </p:nvSpPr>
        <p:spPr>
          <a:xfrm flipH="true" flipV="false" rot="-10800000">
            <a:off x="3093788" y="5449341"/>
            <a:ext cx="1503072" cy="424618"/>
          </a:xfrm>
          <a:custGeom>
            <a:avLst/>
            <a:gdLst/>
            <a:ahLst/>
            <a:cxnLst/>
            <a:rect r="r" b="b" t="t" l="l"/>
            <a:pathLst>
              <a:path h="424618" w="1503072">
                <a:moveTo>
                  <a:pt x="1503072" y="0"/>
                </a:moveTo>
                <a:lnTo>
                  <a:pt x="0" y="0"/>
                </a:lnTo>
                <a:lnTo>
                  <a:pt x="0" y="424617"/>
                </a:lnTo>
                <a:lnTo>
                  <a:pt x="1503072" y="424617"/>
                </a:lnTo>
                <a:lnTo>
                  <a:pt x="1503072"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1" id="21"/>
          <p:cNvGrpSpPr/>
          <p:nvPr/>
        </p:nvGrpSpPr>
        <p:grpSpPr>
          <a:xfrm rot="0">
            <a:off x="548852" y="7179440"/>
            <a:ext cx="2932415" cy="847111"/>
            <a:chOff x="0" y="0"/>
            <a:chExt cx="1075555" cy="310705"/>
          </a:xfrm>
        </p:grpSpPr>
        <p:sp>
          <p:nvSpPr>
            <p:cNvPr name="Freeform 22" id="22"/>
            <p:cNvSpPr/>
            <p:nvPr/>
          </p:nvSpPr>
          <p:spPr>
            <a:xfrm flipH="false" flipV="false" rot="0">
              <a:off x="0" y="0"/>
              <a:ext cx="1075555" cy="310705"/>
            </a:xfrm>
            <a:custGeom>
              <a:avLst/>
              <a:gdLst/>
              <a:ahLst/>
              <a:cxnLst/>
              <a:rect r="r" b="b" t="t" l="l"/>
              <a:pathLst>
                <a:path h="310705" w="107555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name="TextBox 23" id="23"/>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24" id="24"/>
          <p:cNvGrpSpPr/>
          <p:nvPr/>
        </p:nvGrpSpPr>
        <p:grpSpPr>
          <a:xfrm rot="0">
            <a:off x="534564" y="8140851"/>
            <a:ext cx="2946702" cy="1294652"/>
            <a:chOff x="0" y="0"/>
            <a:chExt cx="1080796" cy="474854"/>
          </a:xfrm>
        </p:grpSpPr>
        <p:sp>
          <p:nvSpPr>
            <p:cNvPr name="Freeform 25" id="25"/>
            <p:cNvSpPr/>
            <p:nvPr/>
          </p:nvSpPr>
          <p:spPr>
            <a:xfrm flipH="false" flipV="false" rot="0">
              <a:off x="0" y="0"/>
              <a:ext cx="1080796" cy="474854"/>
            </a:xfrm>
            <a:custGeom>
              <a:avLst/>
              <a:gdLst/>
              <a:ahLst/>
              <a:cxnLst/>
              <a:rect r="r" b="b" t="t" l="l"/>
              <a:pathLst>
                <a:path h="474854" w="1080796">
                  <a:moveTo>
                    <a:pt x="81447" y="0"/>
                  </a:moveTo>
                  <a:lnTo>
                    <a:pt x="999349" y="0"/>
                  </a:lnTo>
                  <a:cubicBezTo>
                    <a:pt x="1044331" y="0"/>
                    <a:pt x="1080796" y="36465"/>
                    <a:pt x="1080796" y="81447"/>
                  </a:cubicBezTo>
                  <a:lnTo>
                    <a:pt x="1080796" y="393408"/>
                  </a:lnTo>
                  <a:cubicBezTo>
                    <a:pt x="1080796" y="415009"/>
                    <a:pt x="1072215" y="435725"/>
                    <a:pt x="1056940" y="450999"/>
                  </a:cubicBezTo>
                  <a:cubicBezTo>
                    <a:pt x="1041666" y="466273"/>
                    <a:pt x="1020950" y="474854"/>
                    <a:pt x="999349" y="474854"/>
                  </a:cubicBezTo>
                  <a:lnTo>
                    <a:pt x="81447" y="474854"/>
                  </a:lnTo>
                  <a:cubicBezTo>
                    <a:pt x="36465" y="474854"/>
                    <a:pt x="0" y="438389"/>
                    <a:pt x="0" y="393408"/>
                  </a:cubicBezTo>
                  <a:lnTo>
                    <a:pt x="0" y="81447"/>
                  </a:lnTo>
                  <a:cubicBezTo>
                    <a:pt x="0" y="36465"/>
                    <a:pt x="36465" y="0"/>
                    <a:pt x="81447" y="0"/>
                  </a:cubicBezTo>
                  <a:close/>
                </a:path>
              </a:pathLst>
            </a:custGeom>
            <a:solidFill>
              <a:srgbClr val="FFFFFF">
                <a:alpha val="98824"/>
              </a:srgbClr>
            </a:solidFill>
          </p:spPr>
        </p:sp>
        <p:sp>
          <p:nvSpPr>
            <p:cNvPr name="TextBox 26" id="26"/>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TextBox 27" id="27"/>
          <p:cNvSpPr txBox="true"/>
          <p:nvPr/>
        </p:nvSpPr>
        <p:spPr>
          <a:xfrm rot="0">
            <a:off x="729624" y="8131326"/>
            <a:ext cx="2556583" cy="1137285"/>
          </a:xfrm>
          <a:prstGeom prst="rect">
            <a:avLst/>
          </a:prstGeom>
        </p:spPr>
        <p:txBody>
          <a:bodyPr anchor="t" rtlCol="false" tIns="0" lIns="0" bIns="0" rIns="0">
            <a:spAutoFit/>
          </a:bodyPr>
          <a:lstStyle/>
          <a:p>
            <a:pPr>
              <a:lnSpc>
                <a:spcPts val="2939"/>
              </a:lnSpc>
            </a:pPr>
            <a:r>
              <a:rPr lang="en-US" sz="2099" u="sng">
                <a:solidFill>
                  <a:srgbClr val="100F0D"/>
                </a:solidFill>
                <a:latin typeface="Montserrat Light Italics"/>
              </a:rPr>
              <a:t>Table contains: </a:t>
            </a:r>
          </a:p>
          <a:p>
            <a:pPr>
              <a:lnSpc>
                <a:spcPts val="2939"/>
              </a:lnSpc>
            </a:pPr>
            <a:r>
              <a:rPr lang="en-US" sz="2099">
                <a:solidFill>
                  <a:srgbClr val="100F0D"/>
                </a:solidFill>
                <a:latin typeface="Montserrat Light Bold"/>
              </a:rPr>
              <a:t>segment_id</a:t>
            </a:r>
          </a:p>
          <a:p>
            <a:pPr>
              <a:lnSpc>
                <a:spcPts val="2939"/>
              </a:lnSpc>
            </a:pPr>
            <a:r>
              <a:rPr lang="en-US" sz="2099">
                <a:solidFill>
                  <a:srgbClr val="100F0D"/>
                </a:solidFill>
                <a:latin typeface="Montserrat Light Bold"/>
              </a:rPr>
              <a:t>segment</a:t>
            </a:r>
          </a:p>
        </p:txBody>
      </p:sp>
      <p:sp>
        <p:nvSpPr>
          <p:cNvPr name="Freeform 28" id="28"/>
          <p:cNvSpPr/>
          <p:nvPr/>
        </p:nvSpPr>
        <p:spPr>
          <a:xfrm flipH="false" flipV="false" rot="0">
            <a:off x="4196761" y="8026551"/>
            <a:ext cx="3881818" cy="1489710"/>
          </a:xfrm>
          <a:custGeom>
            <a:avLst/>
            <a:gdLst/>
            <a:ahLst/>
            <a:cxnLst/>
            <a:rect r="r" b="b" t="t" l="l"/>
            <a:pathLst>
              <a:path h="1489710" w="3881818">
                <a:moveTo>
                  <a:pt x="0" y="0"/>
                </a:moveTo>
                <a:lnTo>
                  <a:pt x="3881818" y="0"/>
                </a:lnTo>
                <a:lnTo>
                  <a:pt x="3881818" y="1489710"/>
                </a:lnTo>
                <a:lnTo>
                  <a:pt x="0" y="1489710"/>
                </a:lnTo>
                <a:lnTo>
                  <a:pt x="0" y="0"/>
                </a:lnTo>
                <a:close/>
              </a:path>
            </a:pathLst>
          </a:custGeom>
          <a:blipFill>
            <a:blip r:embed="rId9"/>
            <a:stretch>
              <a:fillRect l="0" t="-13758" r="0" b="0"/>
            </a:stretch>
          </a:blipFill>
        </p:spPr>
      </p:sp>
      <p:sp>
        <p:nvSpPr>
          <p:cNvPr name="Freeform 29" id="29"/>
          <p:cNvSpPr/>
          <p:nvPr/>
        </p:nvSpPr>
        <p:spPr>
          <a:xfrm flipH="true" flipV="false" rot="-10800000">
            <a:off x="2874805" y="8798076"/>
            <a:ext cx="1503072" cy="424618"/>
          </a:xfrm>
          <a:custGeom>
            <a:avLst/>
            <a:gdLst/>
            <a:ahLst/>
            <a:cxnLst/>
            <a:rect r="r" b="b" t="t" l="l"/>
            <a:pathLst>
              <a:path h="424618" w="1503072">
                <a:moveTo>
                  <a:pt x="1503073" y="0"/>
                </a:moveTo>
                <a:lnTo>
                  <a:pt x="0" y="0"/>
                </a:lnTo>
                <a:lnTo>
                  <a:pt x="0" y="424618"/>
                </a:lnTo>
                <a:lnTo>
                  <a:pt x="1503073" y="424618"/>
                </a:lnTo>
                <a:lnTo>
                  <a:pt x="1503073"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30" id="30"/>
          <p:cNvSpPr txBox="true"/>
          <p:nvPr/>
        </p:nvSpPr>
        <p:spPr>
          <a:xfrm rot="0">
            <a:off x="717718" y="353152"/>
            <a:ext cx="2556583" cy="452442"/>
          </a:xfrm>
          <a:prstGeom prst="rect">
            <a:avLst/>
          </a:prstGeom>
        </p:spPr>
        <p:txBody>
          <a:bodyPr anchor="t" rtlCol="false" tIns="0" lIns="0" bIns="0" rIns="0">
            <a:spAutoFit/>
          </a:bodyPr>
          <a:lstStyle/>
          <a:p>
            <a:pPr algn="ctr" marL="0" indent="0" lvl="0">
              <a:lnSpc>
                <a:spcPts val="3737"/>
              </a:lnSpc>
              <a:spcBef>
                <a:spcPct val="0"/>
              </a:spcBef>
            </a:pPr>
            <a:r>
              <a:rPr lang="en-US" sz="2708" spc="265">
                <a:solidFill>
                  <a:srgbClr val="FF66C4"/>
                </a:solidFill>
                <a:latin typeface="Oswald Bold"/>
              </a:rPr>
              <a:t>LOCATION</a:t>
            </a:r>
          </a:p>
        </p:txBody>
      </p:sp>
      <p:sp>
        <p:nvSpPr>
          <p:cNvPr name="TextBox 31" id="31"/>
          <p:cNvSpPr txBox="true"/>
          <p:nvPr/>
        </p:nvSpPr>
        <p:spPr>
          <a:xfrm rot="0">
            <a:off x="722480" y="1187534"/>
            <a:ext cx="2556583" cy="2401570"/>
          </a:xfrm>
          <a:prstGeom prst="rect">
            <a:avLst/>
          </a:prstGeom>
        </p:spPr>
        <p:txBody>
          <a:bodyPr anchor="t" rtlCol="false" tIns="0" lIns="0" bIns="0" rIns="0">
            <a:spAutoFit/>
          </a:bodyPr>
          <a:lstStyle/>
          <a:p>
            <a:pPr>
              <a:lnSpc>
                <a:spcPts val="3080"/>
              </a:lnSpc>
            </a:pPr>
            <a:r>
              <a:rPr lang="en-US" sz="2200" u="sng">
                <a:solidFill>
                  <a:srgbClr val="100F0D"/>
                </a:solidFill>
                <a:latin typeface="Montserrat Light Italics"/>
              </a:rPr>
              <a:t>Table contains: </a:t>
            </a:r>
          </a:p>
          <a:p>
            <a:pPr>
              <a:lnSpc>
                <a:spcPts val="3080"/>
              </a:lnSpc>
            </a:pPr>
            <a:r>
              <a:rPr lang="en-US" sz="2200">
                <a:solidFill>
                  <a:srgbClr val="100F0D"/>
                </a:solidFill>
                <a:latin typeface="Montserrat Light Bold"/>
              </a:rPr>
              <a:t>location_id</a:t>
            </a:r>
          </a:p>
          <a:p>
            <a:pPr>
              <a:lnSpc>
                <a:spcPts val="3080"/>
              </a:lnSpc>
            </a:pPr>
            <a:r>
              <a:rPr lang="en-US" sz="2200">
                <a:solidFill>
                  <a:srgbClr val="100F0D"/>
                </a:solidFill>
                <a:latin typeface="Montserrat Light Bold"/>
              </a:rPr>
              <a:t>city</a:t>
            </a:r>
          </a:p>
          <a:p>
            <a:pPr>
              <a:lnSpc>
                <a:spcPts val="3080"/>
              </a:lnSpc>
            </a:pPr>
            <a:r>
              <a:rPr lang="en-US" sz="2200">
                <a:solidFill>
                  <a:srgbClr val="100F0D"/>
                </a:solidFill>
                <a:latin typeface="Montserrat Light Bold"/>
              </a:rPr>
              <a:t>state</a:t>
            </a:r>
          </a:p>
          <a:p>
            <a:pPr>
              <a:lnSpc>
                <a:spcPts val="3080"/>
              </a:lnSpc>
            </a:pPr>
            <a:r>
              <a:rPr lang="en-US" sz="2200">
                <a:solidFill>
                  <a:srgbClr val="100F0D"/>
                </a:solidFill>
                <a:latin typeface="Montserrat Light Bold"/>
              </a:rPr>
              <a:t>postal_code</a:t>
            </a:r>
          </a:p>
          <a:p>
            <a:pPr>
              <a:lnSpc>
                <a:spcPts val="3080"/>
              </a:lnSpc>
            </a:pPr>
            <a:r>
              <a:rPr lang="en-US" sz="2200">
                <a:solidFill>
                  <a:srgbClr val="100F0D"/>
                </a:solidFill>
                <a:latin typeface="Montserrat Light Bold"/>
              </a:rPr>
              <a:t>region_id</a:t>
            </a:r>
          </a:p>
        </p:txBody>
      </p:sp>
      <p:sp>
        <p:nvSpPr>
          <p:cNvPr name="TextBox 32" id="32"/>
          <p:cNvSpPr txBox="true"/>
          <p:nvPr/>
        </p:nvSpPr>
        <p:spPr>
          <a:xfrm rot="0">
            <a:off x="729624" y="4087459"/>
            <a:ext cx="2556583" cy="452442"/>
          </a:xfrm>
          <a:prstGeom prst="rect">
            <a:avLst/>
          </a:prstGeom>
        </p:spPr>
        <p:txBody>
          <a:bodyPr anchor="t" rtlCol="false" tIns="0" lIns="0" bIns="0" rIns="0">
            <a:spAutoFit/>
          </a:bodyPr>
          <a:lstStyle/>
          <a:p>
            <a:pPr algn="ctr" marL="0" indent="0" lvl="0">
              <a:lnSpc>
                <a:spcPts val="3737"/>
              </a:lnSpc>
              <a:spcBef>
                <a:spcPct val="0"/>
              </a:spcBef>
            </a:pPr>
            <a:r>
              <a:rPr lang="en-US" sz="2708" spc="265">
                <a:solidFill>
                  <a:srgbClr val="FF66C4"/>
                </a:solidFill>
                <a:latin typeface="Oswald Bold"/>
              </a:rPr>
              <a:t>SELLER</a:t>
            </a:r>
          </a:p>
        </p:txBody>
      </p:sp>
      <p:sp>
        <p:nvSpPr>
          <p:cNvPr name="TextBox 33" id="33"/>
          <p:cNvSpPr txBox="true"/>
          <p:nvPr/>
        </p:nvSpPr>
        <p:spPr>
          <a:xfrm rot="0">
            <a:off x="722480" y="7352962"/>
            <a:ext cx="2556583" cy="452442"/>
          </a:xfrm>
          <a:prstGeom prst="rect">
            <a:avLst/>
          </a:prstGeom>
        </p:spPr>
        <p:txBody>
          <a:bodyPr anchor="t" rtlCol="false" tIns="0" lIns="0" bIns="0" rIns="0">
            <a:spAutoFit/>
          </a:bodyPr>
          <a:lstStyle/>
          <a:p>
            <a:pPr algn="ctr" marL="0" indent="0" lvl="0">
              <a:lnSpc>
                <a:spcPts val="3737"/>
              </a:lnSpc>
              <a:spcBef>
                <a:spcPct val="0"/>
              </a:spcBef>
            </a:pPr>
            <a:r>
              <a:rPr lang="en-US" sz="2708" spc="265">
                <a:solidFill>
                  <a:srgbClr val="FF66C4"/>
                </a:solidFill>
                <a:latin typeface="Oswald Bold"/>
              </a:rPr>
              <a:t>SEGMENT</a:t>
            </a:r>
          </a:p>
        </p:txBody>
      </p:sp>
      <p:sp>
        <p:nvSpPr>
          <p:cNvPr name="TextBox 34" id="34"/>
          <p:cNvSpPr txBox="true"/>
          <p:nvPr/>
        </p:nvSpPr>
        <p:spPr>
          <a:xfrm rot="0">
            <a:off x="11280867" y="355111"/>
            <a:ext cx="2556583" cy="452442"/>
          </a:xfrm>
          <a:prstGeom prst="rect">
            <a:avLst/>
          </a:prstGeom>
        </p:spPr>
        <p:txBody>
          <a:bodyPr anchor="t" rtlCol="false" tIns="0" lIns="0" bIns="0" rIns="0">
            <a:spAutoFit/>
          </a:bodyPr>
          <a:lstStyle/>
          <a:p>
            <a:pPr algn="ctr" marL="0" indent="0" lvl="0">
              <a:lnSpc>
                <a:spcPts val="3737"/>
              </a:lnSpc>
              <a:spcBef>
                <a:spcPct val="0"/>
              </a:spcBef>
            </a:pPr>
            <a:r>
              <a:rPr lang="en-US" sz="2708" spc="265">
                <a:solidFill>
                  <a:srgbClr val="FF914D"/>
                </a:solidFill>
                <a:latin typeface="Oswald Bold"/>
              </a:rPr>
              <a:t>632 ROWS</a:t>
            </a:r>
          </a:p>
        </p:txBody>
      </p:sp>
      <p:sp>
        <p:nvSpPr>
          <p:cNvPr name="TextBox 35" id="35"/>
          <p:cNvSpPr txBox="true"/>
          <p:nvPr/>
        </p:nvSpPr>
        <p:spPr>
          <a:xfrm rot="0">
            <a:off x="10154908" y="4121401"/>
            <a:ext cx="2556583" cy="452442"/>
          </a:xfrm>
          <a:prstGeom prst="rect">
            <a:avLst/>
          </a:prstGeom>
        </p:spPr>
        <p:txBody>
          <a:bodyPr anchor="t" rtlCol="false" tIns="0" lIns="0" bIns="0" rIns="0">
            <a:spAutoFit/>
          </a:bodyPr>
          <a:lstStyle/>
          <a:p>
            <a:pPr algn="ctr" marL="0" indent="0" lvl="0">
              <a:lnSpc>
                <a:spcPts val="3737"/>
              </a:lnSpc>
              <a:spcBef>
                <a:spcPct val="0"/>
              </a:spcBef>
            </a:pPr>
            <a:r>
              <a:rPr lang="en-US" sz="2708" spc="265">
                <a:solidFill>
                  <a:srgbClr val="FF914D"/>
                </a:solidFill>
                <a:latin typeface="Oswald Bold"/>
              </a:rPr>
              <a:t>8 ROWS</a:t>
            </a:r>
          </a:p>
        </p:txBody>
      </p:sp>
      <p:sp>
        <p:nvSpPr>
          <p:cNvPr name="TextBox 36" id="36"/>
          <p:cNvSpPr txBox="true"/>
          <p:nvPr/>
        </p:nvSpPr>
        <p:spPr>
          <a:xfrm rot="0">
            <a:off x="7865709" y="7978926"/>
            <a:ext cx="2556583" cy="452442"/>
          </a:xfrm>
          <a:prstGeom prst="rect">
            <a:avLst/>
          </a:prstGeom>
        </p:spPr>
        <p:txBody>
          <a:bodyPr anchor="t" rtlCol="false" tIns="0" lIns="0" bIns="0" rIns="0">
            <a:spAutoFit/>
          </a:bodyPr>
          <a:lstStyle/>
          <a:p>
            <a:pPr algn="ctr" marL="0" indent="0" lvl="0">
              <a:lnSpc>
                <a:spcPts val="3737"/>
              </a:lnSpc>
              <a:spcBef>
                <a:spcPct val="0"/>
              </a:spcBef>
            </a:pPr>
            <a:r>
              <a:rPr lang="en-US" sz="2708" spc="265">
                <a:solidFill>
                  <a:srgbClr val="FF914D"/>
                </a:solidFill>
                <a:latin typeface="Oswald Bold"/>
              </a:rPr>
              <a:t>3 ROWS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9557583">
            <a:off x="10546202" y="4774405"/>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529802" y="1148495"/>
            <a:ext cx="2888474" cy="4186546"/>
            <a:chOff x="0" y="0"/>
            <a:chExt cx="1059439" cy="1535547"/>
          </a:xfrm>
        </p:grpSpPr>
        <p:sp>
          <p:nvSpPr>
            <p:cNvPr name="Freeform 5" id="5"/>
            <p:cNvSpPr/>
            <p:nvPr/>
          </p:nvSpPr>
          <p:spPr>
            <a:xfrm flipH="false" flipV="false" rot="0">
              <a:off x="0" y="0"/>
              <a:ext cx="1059439" cy="1535547"/>
            </a:xfrm>
            <a:custGeom>
              <a:avLst/>
              <a:gdLst/>
              <a:ahLst/>
              <a:cxnLst/>
              <a:rect r="r" b="b" t="t" l="l"/>
              <a:pathLst>
                <a:path h="1535547" w="1059439">
                  <a:moveTo>
                    <a:pt x="83089" y="0"/>
                  </a:moveTo>
                  <a:lnTo>
                    <a:pt x="976350" y="0"/>
                  </a:lnTo>
                  <a:cubicBezTo>
                    <a:pt x="1022239" y="0"/>
                    <a:pt x="1059439" y="37200"/>
                    <a:pt x="1059439" y="83089"/>
                  </a:cubicBezTo>
                  <a:lnTo>
                    <a:pt x="1059439" y="1452459"/>
                  </a:lnTo>
                  <a:cubicBezTo>
                    <a:pt x="1059439" y="1498347"/>
                    <a:pt x="1022239" y="1535547"/>
                    <a:pt x="976350" y="1535547"/>
                  </a:cubicBezTo>
                  <a:lnTo>
                    <a:pt x="83089" y="1535547"/>
                  </a:lnTo>
                  <a:cubicBezTo>
                    <a:pt x="37200" y="1535547"/>
                    <a:pt x="0" y="1498347"/>
                    <a:pt x="0" y="1452459"/>
                  </a:cubicBezTo>
                  <a:lnTo>
                    <a:pt x="0" y="83089"/>
                  </a:lnTo>
                  <a:cubicBezTo>
                    <a:pt x="0" y="37200"/>
                    <a:pt x="37200" y="0"/>
                    <a:pt x="83089" y="0"/>
                  </a:cubicBezTo>
                  <a:close/>
                </a:path>
              </a:pathLst>
            </a:custGeom>
            <a:solidFill>
              <a:srgbClr val="FFFFFF">
                <a:alpha val="98824"/>
              </a:srgbClr>
            </a:solidFill>
          </p:spPr>
        </p:sp>
        <p:sp>
          <p:nvSpPr>
            <p:cNvPr name="TextBox 6" id="6"/>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0">
            <a:off x="529802" y="181589"/>
            <a:ext cx="2932415" cy="847111"/>
            <a:chOff x="0" y="0"/>
            <a:chExt cx="1075555" cy="310705"/>
          </a:xfrm>
        </p:grpSpPr>
        <p:sp>
          <p:nvSpPr>
            <p:cNvPr name="Freeform 8" id="8"/>
            <p:cNvSpPr/>
            <p:nvPr/>
          </p:nvSpPr>
          <p:spPr>
            <a:xfrm flipH="false" flipV="false" rot="0">
              <a:off x="0" y="0"/>
              <a:ext cx="1075555" cy="310705"/>
            </a:xfrm>
            <a:custGeom>
              <a:avLst/>
              <a:gdLst/>
              <a:ahLst/>
              <a:cxnLst/>
              <a:rect r="r" b="b" t="t" l="l"/>
              <a:pathLst>
                <a:path h="310705" w="107555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name="TextBox 9" id="9"/>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4075773" y="1225634"/>
            <a:ext cx="13586035" cy="3081854"/>
          </a:xfrm>
          <a:custGeom>
            <a:avLst/>
            <a:gdLst/>
            <a:ahLst/>
            <a:cxnLst/>
            <a:rect r="r" b="b" t="t" l="l"/>
            <a:pathLst>
              <a:path h="3081854" w="13586035">
                <a:moveTo>
                  <a:pt x="0" y="0"/>
                </a:moveTo>
                <a:lnTo>
                  <a:pt x="13586035" y="0"/>
                </a:lnTo>
                <a:lnTo>
                  <a:pt x="13586035" y="3081854"/>
                </a:lnTo>
                <a:lnTo>
                  <a:pt x="0" y="3081854"/>
                </a:lnTo>
                <a:lnTo>
                  <a:pt x="0" y="0"/>
                </a:lnTo>
                <a:close/>
              </a:path>
            </a:pathLst>
          </a:custGeom>
          <a:blipFill>
            <a:blip r:embed="rId5"/>
            <a:stretch>
              <a:fillRect l="0" t="0" r="0" b="0"/>
            </a:stretch>
          </a:blipFill>
        </p:spPr>
      </p:sp>
      <p:sp>
        <p:nvSpPr>
          <p:cNvPr name="Freeform 11" id="11"/>
          <p:cNvSpPr/>
          <p:nvPr/>
        </p:nvSpPr>
        <p:spPr>
          <a:xfrm flipH="true" flipV="false" rot="-10800000">
            <a:off x="2874805" y="2235866"/>
            <a:ext cx="1503072" cy="424618"/>
          </a:xfrm>
          <a:custGeom>
            <a:avLst/>
            <a:gdLst/>
            <a:ahLst/>
            <a:cxnLst/>
            <a:rect r="r" b="b" t="t" l="l"/>
            <a:pathLst>
              <a:path h="424618" w="1503072">
                <a:moveTo>
                  <a:pt x="1503073" y="0"/>
                </a:moveTo>
                <a:lnTo>
                  <a:pt x="0" y="0"/>
                </a:lnTo>
                <a:lnTo>
                  <a:pt x="0" y="424617"/>
                </a:lnTo>
                <a:lnTo>
                  <a:pt x="1503073" y="424617"/>
                </a:lnTo>
                <a:lnTo>
                  <a:pt x="1503073"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2" id="12"/>
          <p:cNvGrpSpPr/>
          <p:nvPr/>
        </p:nvGrpSpPr>
        <p:grpSpPr>
          <a:xfrm rot="0">
            <a:off x="510213" y="5592529"/>
            <a:ext cx="2932415" cy="847111"/>
            <a:chOff x="0" y="0"/>
            <a:chExt cx="1075555" cy="310705"/>
          </a:xfrm>
        </p:grpSpPr>
        <p:sp>
          <p:nvSpPr>
            <p:cNvPr name="Freeform 13" id="13"/>
            <p:cNvSpPr/>
            <p:nvPr/>
          </p:nvSpPr>
          <p:spPr>
            <a:xfrm flipH="false" flipV="false" rot="0">
              <a:off x="0" y="0"/>
              <a:ext cx="1075555" cy="310705"/>
            </a:xfrm>
            <a:custGeom>
              <a:avLst/>
              <a:gdLst/>
              <a:ahLst/>
              <a:cxnLst/>
              <a:rect r="r" b="b" t="t" l="l"/>
              <a:pathLst>
                <a:path h="310705" w="107555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name="TextBox 14" id="14"/>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15" id="15"/>
          <p:cNvGrpSpPr/>
          <p:nvPr/>
        </p:nvGrpSpPr>
        <p:grpSpPr>
          <a:xfrm rot="0">
            <a:off x="534564" y="6506002"/>
            <a:ext cx="2883712" cy="2964920"/>
            <a:chOff x="0" y="0"/>
            <a:chExt cx="1057692" cy="1087477"/>
          </a:xfrm>
        </p:grpSpPr>
        <p:sp>
          <p:nvSpPr>
            <p:cNvPr name="Freeform 16" id="16"/>
            <p:cNvSpPr/>
            <p:nvPr/>
          </p:nvSpPr>
          <p:spPr>
            <a:xfrm flipH="false" flipV="false" rot="0">
              <a:off x="0" y="0"/>
              <a:ext cx="1057692" cy="1087478"/>
            </a:xfrm>
            <a:custGeom>
              <a:avLst/>
              <a:gdLst/>
              <a:ahLst/>
              <a:cxnLst/>
              <a:rect r="r" b="b" t="t" l="l"/>
              <a:pathLst>
                <a:path h="1087478" w="1057692">
                  <a:moveTo>
                    <a:pt x="83226" y="0"/>
                  </a:moveTo>
                  <a:lnTo>
                    <a:pt x="974466" y="0"/>
                  </a:lnTo>
                  <a:cubicBezTo>
                    <a:pt x="1020430" y="0"/>
                    <a:pt x="1057692" y="37262"/>
                    <a:pt x="1057692" y="83226"/>
                  </a:cubicBezTo>
                  <a:lnTo>
                    <a:pt x="1057692" y="1004252"/>
                  </a:lnTo>
                  <a:cubicBezTo>
                    <a:pt x="1057692" y="1050216"/>
                    <a:pt x="1020430" y="1087478"/>
                    <a:pt x="974466" y="1087478"/>
                  </a:cubicBezTo>
                  <a:lnTo>
                    <a:pt x="83226" y="1087478"/>
                  </a:lnTo>
                  <a:cubicBezTo>
                    <a:pt x="37262" y="1087478"/>
                    <a:pt x="0" y="1050216"/>
                    <a:pt x="0" y="1004252"/>
                  </a:cubicBezTo>
                  <a:lnTo>
                    <a:pt x="0" y="83226"/>
                  </a:lnTo>
                  <a:cubicBezTo>
                    <a:pt x="0" y="37262"/>
                    <a:pt x="37262" y="0"/>
                    <a:pt x="83226" y="0"/>
                  </a:cubicBezTo>
                  <a:close/>
                </a:path>
              </a:pathLst>
            </a:custGeom>
            <a:solidFill>
              <a:srgbClr val="FFFFFF">
                <a:alpha val="98824"/>
              </a:srgbClr>
            </a:solidFill>
          </p:spPr>
        </p:sp>
        <p:sp>
          <p:nvSpPr>
            <p:cNvPr name="TextBox 17" id="17"/>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18" id="18"/>
          <p:cNvSpPr/>
          <p:nvPr/>
        </p:nvSpPr>
        <p:spPr>
          <a:xfrm flipH="false" flipV="false" rot="0">
            <a:off x="4075773" y="6016085"/>
            <a:ext cx="9173890" cy="3356614"/>
          </a:xfrm>
          <a:custGeom>
            <a:avLst/>
            <a:gdLst/>
            <a:ahLst/>
            <a:cxnLst/>
            <a:rect r="r" b="b" t="t" l="l"/>
            <a:pathLst>
              <a:path h="3356614" w="9173890">
                <a:moveTo>
                  <a:pt x="0" y="0"/>
                </a:moveTo>
                <a:lnTo>
                  <a:pt x="9173891" y="0"/>
                </a:lnTo>
                <a:lnTo>
                  <a:pt x="9173891" y="3356614"/>
                </a:lnTo>
                <a:lnTo>
                  <a:pt x="0" y="3356614"/>
                </a:lnTo>
                <a:lnTo>
                  <a:pt x="0" y="0"/>
                </a:lnTo>
                <a:close/>
              </a:path>
            </a:pathLst>
          </a:custGeom>
          <a:blipFill>
            <a:blip r:embed="rId8"/>
            <a:stretch>
              <a:fillRect l="0" t="-3967" r="0" b="0"/>
            </a:stretch>
          </a:blipFill>
        </p:spPr>
      </p:sp>
      <p:sp>
        <p:nvSpPr>
          <p:cNvPr name="Freeform 19" id="19"/>
          <p:cNvSpPr/>
          <p:nvPr/>
        </p:nvSpPr>
        <p:spPr>
          <a:xfrm flipH="true" flipV="false" rot="-10800000">
            <a:off x="3091199" y="7267703"/>
            <a:ext cx="1503072" cy="424618"/>
          </a:xfrm>
          <a:custGeom>
            <a:avLst/>
            <a:gdLst/>
            <a:ahLst/>
            <a:cxnLst/>
            <a:rect r="r" b="b" t="t" l="l"/>
            <a:pathLst>
              <a:path h="424618" w="1503072">
                <a:moveTo>
                  <a:pt x="1503072" y="0"/>
                </a:moveTo>
                <a:lnTo>
                  <a:pt x="0" y="0"/>
                </a:lnTo>
                <a:lnTo>
                  <a:pt x="0" y="424618"/>
                </a:lnTo>
                <a:lnTo>
                  <a:pt x="1503072" y="424618"/>
                </a:lnTo>
                <a:lnTo>
                  <a:pt x="1503072"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736768" y="6610777"/>
            <a:ext cx="2556583" cy="2673985"/>
          </a:xfrm>
          <a:prstGeom prst="rect">
            <a:avLst/>
          </a:prstGeom>
        </p:spPr>
        <p:txBody>
          <a:bodyPr anchor="t" rtlCol="false" tIns="0" lIns="0" bIns="0" rIns="0">
            <a:spAutoFit/>
          </a:bodyPr>
          <a:lstStyle/>
          <a:p>
            <a:pPr>
              <a:lnSpc>
                <a:spcPts val="2939"/>
              </a:lnSpc>
            </a:pPr>
            <a:r>
              <a:rPr lang="en-US" sz="2099" u="sng">
                <a:solidFill>
                  <a:srgbClr val="100F0D"/>
                </a:solidFill>
                <a:latin typeface="Montserrat Light Italics"/>
              </a:rPr>
              <a:t>Table contains: </a:t>
            </a:r>
          </a:p>
          <a:p>
            <a:pPr>
              <a:lnSpc>
                <a:spcPts val="2939"/>
              </a:lnSpc>
            </a:pPr>
            <a:r>
              <a:rPr lang="en-US" sz="2099">
                <a:solidFill>
                  <a:srgbClr val="100F0D"/>
                </a:solidFill>
                <a:latin typeface="Montserrat Light Bold"/>
              </a:rPr>
              <a:t>order_id</a:t>
            </a:r>
          </a:p>
          <a:p>
            <a:pPr>
              <a:lnSpc>
                <a:spcPts val="2939"/>
              </a:lnSpc>
            </a:pPr>
            <a:r>
              <a:rPr lang="en-US" sz="2099">
                <a:solidFill>
                  <a:srgbClr val="100F0D"/>
                </a:solidFill>
                <a:latin typeface="Montserrat Light Bold"/>
              </a:rPr>
              <a:t>order_date</a:t>
            </a:r>
          </a:p>
          <a:p>
            <a:pPr>
              <a:lnSpc>
                <a:spcPts val="2939"/>
              </a:lnSpc>
            </a:pPr>
            <a:r>
              <a:rPr lang="en-US" sz="2099">
                <a:solidFill>
                  <a:srgbClr val="100F0D"/>
                </a:solidFill>
                <a:latin typeface="Montserrat Light Bold"/>
              </a:rPr>
              <a:t>ship_date</a:t>
            </a:r>
          </a:p>
          <a:p>
            <a:pPr>
              <a:lnSpc>
                <a:spcPts val="2939"/>
              </a:lnSpc>
            </a:pPr>
            <a:r>
              <a:rPr lang="en-US" sz="2099">
                <a:solidFill>
                  <a:srgbClr val="100F0D"/>
                </a:solidFill>
                <a:latin typeface="Montserrat Light Bold"/>
              </a:rPr>
              <a:t>realisation_time</a:t>
            </a:r>
          </a:p>
          <a:p>
            <a:pPr>
              <a:lnSpc>
                <a:spcPts val="2939"/>
              </a:lnSpc>
            </a:pPr>
            <a:r>
              <a:rPr lang="en-US" sz="2099">
                <a:solidFill>
                  <a:srgbClr val="100F0D"/>
                </a:solidFill>
                <a:latin typeface="Montserrat Light Bold"/>
              </a:rPr>
              <a:t>ship_id</a:t>
            </a:r>
          </a:p>
          <a:p>
            <a:pPr>
              <a:lnSpc>
                <a:spcPts val="2939"/>
              </a:lnSpc>
            </a:pPr>
            <a:r>
              <a:rPr lang="en-US" sz="2099">
                <a:solidFill>
                  <a:srgbClr val="100F0D"/>
                </a:solidFill>
                <a:latin typeface="Montserrat Light Bold"/>
              </a:rPr>
              <a:t>reg_seller_id</a:t>
            </a:r>
          </a:p>
        </p:txBody>
      </p:sp>
      <p:sp>
        <p:nvSpPr>
          <p:cNvPr name="TextBox 21" id="21"/>
          <p:cNvSpPr txBox="true"/>
          <p:nvPr/>
        </p:nvSpPr>
        <p:spPr>
          <a:xfrm rot="0">
            <a:off x="717718" y="353152"/>
            <a:ext cx="2556583" cy="452442"/>
          </a:xfrm>
          <a:prstGeom prst="rect">
            <a:avLst/>
          </a:prstGeom>
        </p:spPr>
        <p:txBody>
          <a:bodyPr anchor="t" rtlCol="false" tIns="0" lIns="0" bIns="0" rIns="0">
            <a:spAutoFit/>
          </a:bodyPr>
          <a:lstStyle/>
          <a:p>
            <a:pPr algn="ctr" marL="0" indent="0" lvl="0">
              <a:lnSpc>
                <a:spcPts val="3737"/>
              </a:lnSpc>
              <a:spcBef>
                <a:spcPct val="0"/>
              </a:spcBef>
            </a:pPr>
            <a:r>
              <a:rPr lang="en-US" sz="2708" spc="265">
                <a:solidFill>
                  <a:srgbClr val="FF66C4"/>
                </a:solidFill>
                <a:latin typeface="Oswald Bold"/>
              </a:rPr>
              <a:t>CUSTOMERS</a:t>
            </a:r>
          </a:p>
        </p:txBody>
      </p:sp>
      <p:sp>
        <p:nvSpPr>
          <p:cNvPr name="TextBox 22" id="22"/>
          <p:cNvSpPr txBox="true"/>
          <p:nvPr/>
        </p:nvSpPr>
        <p:spPr>
          <a:xfrm rot="0">
            <a:off x="722480" y="1187534"/>
            <a:ext cx="2556583" cy="4404995"/>
          </a:xfrm>
          <a:prstGeom prst="rect">
            <a:avLst/>
          </a:prstGeom>
        </p:spPr>
        <p:txBody>
          <a:bodyPr anchor="t" rtlCol="false" tIns="0" lIns="0" bIns="0" rIns="0">
            <a:spAutoFit/>
          </a:bodyPr>
          <a:lstStyle/>
          <a:p>
            <a:pPr>
              <a:lnSpc>
                <a:spcPts val="3080"/>
              </a:lnSpc>
            </a:pPr>
            <a:r>
              <a:rPr lang="en-US" sz="2200" u="sng">
                <a:solidFill>
                  <a:srgbClr val="100F0D"/>
                </a:solidFill>
                <a:latin typeface="Montserrat Light Italics"/>
              </a:rPr>
              <a:t>Table contains: </a:t>
            </a:r>
          </a:p>
          <a:p>
            <a:pPr>
              <a:lnSpc>
                <a:spcPts val="3080"/>
              </a:lnSpc>
            </a:pPr>
            <a:r>
              <a:rPr lang="en-US" sz="2200">
                <a:solidFill>
                  <a:srgbClr val="100F0D"/>
                </a:solidFill>
                <a:latin typeface="Montserrat Light Bold"/>
              </a:rPr>
              <a:t>customer_id</a:t>
            </a:r>
          </a:p>
          <a:p>
            <a:pPr>
              <a:lnSpc>
                <a:spcPts val="3080"/>
              </a:lnSpc>
            </a:pPr>
            <a:r>
              <a:rPr lang="en-US" sz="2200">
                <a:solidFill>
                  <a:srgbClr val="100F0D"/>
                </a:solidFill>
                <a:latin typeface="Montserrat Light Bold"/>
              </a:rPr>
              <a:t>first_name </a:t>
            </a:r>
          </a:p>
          <a:p>
            <a:pPr>
              <a:lnSpc>
                <a:spcPts val="3080"/>
              </a:lnSpc>
            </a:pPr>
            <a:r>
              <a:rPr lang="en-US" sz="2200">
                <a:solidFill>
                  <a:srgbClr val="100F0D"/>
                </a:solidFill>
                <a:latin typeface="Montserrat Light Bold"/>
              </a:rPr>
              <a:t>last_name</a:t>
            </a:r>
          </a:p>
          <a:p>
            <a:pPr>
              <a:lnSpc>
                <a:spcPts val="3080"/>
              </a:lnSpc>
            </a:pPr>
            <a:r>
              <a:rPr lang="en-US" sz="2200">
                <a:solidFill>
                  <a:srgbClr val="100F0D"/>
                </a:solidFill>
                <a:latin typeface="Montserrat Light Bold"/>
              </a:rPr>
              <a:t>email</a:t>
            </a:r>
          </a:p>
          <a:p>
            <a:pPr>
              <a:lnSpc>
                <a:spcPts val="3080"/>
              </a:lnSpc>
            </a:pPr>
            <a:r>
              <a:rPr lang="en-US" sz="2200">
                <a:solidFill>
                  <a:srgbClr val="100F0D"/>
                </a:solidFill>
                <a:latin typeface="Montserrat Light Bold"/>
              </a:rPr>
              <a:t>phone_nr </a:t>
            </a:r>
          </a:p>
          <a:p>
            <a:pPr>
              <a:lnSpc>
                <a:spcPts val="3080"/>
              </a:lnSpc>
            </a:pPr>
            <a:r>
              <a:rPr lang="en-US" sz="2200">
                <a:solidFill>
                  <a:srgbClr val="100F0D"/>
                </a:solidFill>
                <a:latin typeface="Montserrat Light Bold"/>
              </a:rPr>
              <a:t>address</a:t>
            </a:r>
          </a:p>
          <a:p>
            <a:pPr>
              <a:lnSpc>
                <a:spcPts val="3080"/>
              </a:lnSpc>
            </a:pPr>
            <a:r>
              <a:rPr lang="en-US" sz="2200">
                <a:solidFill>
                  <a:srgbClr val="100F0D"/>
                </a:solidFill>
                <a:latin typeface="Montserrat Light Bold"/>
              </a:rPr>
              <a:t>age</a:t>
            </a:r>
          </a:p>
          <a:p>
            <a:pPr>
              <a:lnSpc>
                <a:spcPts val="3080"/>
              </a:lnSpc>
            </a:pPr>
            <a:r>
              <a:rPr lang="en-US" sz="2200">
                <a:solidFill>
                  <a:srgbClr val="100F0D"/>
                </a:solidFill>
                <a:latin typeface="Montserrat Light Bold"/>
              </a:rPr>
              <a:t>location_id</a:t>
            </a:r>
          </a:p>
          <a:p>
            <a:pPr>
              <a:lnSpc>
                <a:spcPts val="3080"/>
              </a:lnSpc>
            </a:pPr>
            <a:r>
              <a:rPr lang="en-US" sz="2200">
                <a:solidFill>
                  <a:srgbClr val="100F0D"/>
                </a:solidFill>
                <a:latin typeface="Montserrat Light Bold"/>
              </a:rPr>
              <a:t>segment_id</a:t>
            </a:r>
          </a:p>
          <a:p>
            <a:pPr>
              <a:lnSpc>
                <a:spcPts val="3080"/>
              </a:lnSpc>
            </a:pPr>
          </a:p>
        </p:txBody>
      </p:sp>
      <p:sp>
        <p:nvSpPr>
          <p:cNvPr name="TextBox 23" id="23"/>
          <p:cNvSpPr txBox="true"/>
          <p:nvPr/>
        </p:nvSpPr>
        <p:spPr>
          <a:xfrm rot="0">
            <a:off x="722480" y="5744929"/>
            <a:ext cx="2556583" cy="452442"/>
          </a:xfrm>
          <a:prstGeom prst="rect">
            <a:avLst/>
          </a:prstGeom>
        </p:spPr>
        <p:txBody>
          <a:bodyPr anchor="t" rtlCol="false" tIns="0" lIns="0" bIns="0" rIns="0">
            <a:spAutoFit/>
          </a:bodyPr>
          <a:lstStyle/>
          <a:p>
            <a:pPr algn="ctr" marL="0" indent="0" lvl="0">
              <a:lnSpc>
                <a:spcPts val="3737"/>
              </a:lnSpc>
              <a:spcBef>
                <a:spcPct val="0"/>
              </a:spcBef>
            </a:pPr>
            <a:r>
              <a:rPr lang="en-US" sz="2708" spc="265">
                <a:solidFill>
                  <a:srgbClr val="FF66C4"/>
                </a:solidFill>
                <a:latin typeface="Oswald Bold"/>
              </a:rPr>
              <a:t>ORDERS</a:t>
            </a:r>
          </a:p>
        </p:txBody>
      </p:sp>
      <p:sp>
        <p:nvSpPr>
          <p:cNvPr name="TextBox 24" id="24"/>
          <p:cNvSpPr txBox="true"/>
          <p:nvPr/>
        </p:nvSpPr>
        <p:spPr>
          <a:xfrm rot="0">
            <a:off x="4075773" y="555561"/>
            <a:ext cx="2556583" cy="452442"/>
          </a:xfrm>
          <a:prstGeom prst="rect">
            <a:avLst/>
          </a:prstGeom>
        </p:spPr>
        <p:txBody>
          <a:bodyPr anchor="t" rtlCol="false" tIns="0" lIns="0" bIns="0" rIns="0">
            <a:spAutoFit/>
          </a:bodyPr>
          <a:lstStyle/>
          <a:p>
            <a:pPr algn="ctr" marL="0" indent="0" lvl="0">
              <a:lnSpc>
                <a:spcPts val="3737"/>
              </a:lnSpc>
              <a:spcBef>
                <a:spcPct val="0"/>
              </a:spcBef>
            </a:pPr>
            <a:r>
              <a:rPr lang="en-US" sz="2708" spc="265">
                <a:solidFill>
                  <a:srgbClr val="FF914D"/>
                </a:solidFill>
                <a:latin typeface="Oswald Bold"/>
              </a:rPr>
              <a:t>793 ROWS</a:t>
            </a:r>
          </a:p>
        </p:txBody>
      </p:sp>
      <p:sp>
        <p:nvSpPr>
          <p:cNvPr name="TextBox 25" id="25"/>
          <p:cNvSpPr txBox="true"/>
          <p:nvPr/>
        </p:nvSpPr>
        <p:spPr>
          <a:xfrm rot="0">
            <a:off x="4075773" y="5342496"/>
            <a:ext cx="2556583" cy="452442"/>
          </a:xfrm>
          <a:prstGeom prst="rect">
            <a:avLst/>
          </a:prstGeom>
        </p:spPr>
        <p:txBody>
          <a:bodyPr anchor="t" rtlCol="false" tIns="0" lIns="0" bIns="0" rIns="0">
            <a:spAutoFit/>
          </a:bodyPr>
          <a:lstStyle/>
          <a:p>
            <a:pPr algn="ctr" marL="0" indent="0" lvl="0">
              <a:lnSpc>
                <a:spcPts val="3737"/>
              </a:lnSpc>
              <a:spcBef>
                <a:spcPct val="0"/>
              </a:spcBef>
            </a:pPr>
            <a:r>
              <a:rPr lang="en-US" sz="2708" spc="265">
                <a:solidFill>
                  <a:srgbClr val="FF914D"/>
                </a:solidFill>
                <a:latin typeface="Oswald Bold"/>
              </a:rPr>
              <a:t>5009 ROWS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316209">
            <a:off x="6240493" y="6202446"/>
            <a:ext cx="13977230" cy="14342307"/>
          </a:xfrm>
          <a:custGeom>
            <a:avLst/>
            <a:gdLst/>
            <a:ahLst/>
            <a:cxnLst/>
            <a:rect r="r" b="b" t="t" l="l"/>
            <a:pathLst>
              <a:path h="14342307" w="13977230">
                <a:moveTo>
                  <a:pt x="0" y="0"/>
                </a:moveTo>
                <a:lnTo>
                  <a:pt x="13977231" y="0"/>
                </a:lnTo>
                <a:lnTo>
                  <a:pt x="13977231"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529802" y="1576506"/>
            <a:ext cx="2888474" cy="4396096"/>
            <a:chOff x="0" y="0"/>
            <a:chExt cx="1059439" cy="1612406"/>
          </a:xfrm>
        </p:grpSpPr>
        <p:sp>
          <p:nvSpPr>
            <p:cNvPr name="Freeform 5" id="5"/>
            <p:cNvSpPr/>
            <p:nvPr/>
          </p:nvSpPr>
          <p:spPr>
            <a:xfrm flipH="false" flipV="false" rot="0">
              <a:off x="0" y="0"/>
              <a:ext cx="1059439" cy="1612406"/>
            </a:xfrm>
            <a:custGeom>
              <a:avLst/>
              <a:gdLst/>
              <a:ahLst/>
              <a:cxnLst/>
              <a:rect r="r" b="b" t="t" l="l"/>
              <a:pathLst>
                <a:path h="1612406" w="1059439">
                  <a:moveTo>
                    <a:pt x="83089" y="0"/>
                  </a:moveTo>
                  <a:lnTo>
                    <a:pt x="976350" y="0"/>
                  </a:lnTo>
                  <a:cubicBezTo>
                    <a:pt x="1022239" y="0"/>
                    <a:pt x="1059439" y="37200"/>
                    <a:pt x="1059439" y="83089"/>
                  </a:cubicBezTo>
                  <a:lnTo>
                    <a:pt x="1059439" y="1529318"/>
                  </a:lnTo>
                  <a:cubicBezTo>
                    <a:pt x="1059439" y="1575206"/>
                    <a:pt x="1022239" y="1612406"/>
                    <a:pt x="976350" y="1612406"/>
                  </a:cubicBezTo>
                  <a:lnTo>
                    <a:pt x="83089" y="1612406"/>
                  </a:lnTo>
                  <a:cubicBezTo>
                    <a:pt x="37200" y="1612406"/>
                    <a:pt x="0" y="1575206"/>
                    <a:pt x="0" y="1529318"/>
                  </a:cubicBezTo>
                  <a:lnTo>
                    <a:pt x="0" y="83089"/>
                  </a:lnTo>
                  <a:cubicBezTo>
                    <a:pt x="0" y="37200"/>
                    <a:pt x="37200" y="0"/>
                    <a:pt x="83089" y="0"/>
                  </a:cubicBezTo>
                  <a:close/>
                </a:path>
              </a:pathLst>
            </a:custGeom>
            <a:solidFill>
              <a:srgbClr val="FFFFFF">
                <a:alpha val="98824"/>
              </a:srgbClr>
            </a:solidFill>
          </p:spPr>
        </p:sp>
        <p:sp>
          <p:nvSpPr>
            <p:cNvPr name="TextBox 6" id="6"/>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0">
            <a:off x="529802" y="603186"/>
            <a:ext cx="2932415" cy="847111"/>
            <a:chOff x="0" y="0"/>
            <a:chExt cx="1075555" cy="310705"/>
          </a:xfrm>
        </p:grpSpPr>
        <p:sp>
          <p:nvSpPr>
            <p:cNvPr name="Freeform 8" id="8"/>
            <p:cNvSpPr/>
            <p:nvPr/>
          </p:nvSpPr>
          <p:spPr>
            <a:xfrm flipH="false" flipV="false" rot="0">
              <a:off x="0" y="0"/>
              <a:ext cx="1075555" cy="310705"/>
            </a:xfrm>
            <a:custGeom>
              <a:avLst/>
              <a:gdLst/>
              <a:ahLst/>
              <a:cxnLst/>
              <a:rect r="r" b="b" t="t" l="l"/>
              <a:pathLst>
                <a:path h="310705" w="107555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name="TextBox 9" id="9"/>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4059557" y="1026742"/>
            <a:ext cx="11933322" cy="5481614"/>
          </a:xfrm>
          <a:custGeom>
            <a:avLst/>
            <a:gdLst/>
            <a:ahLst/>
            <a:cxnLst/>
            <a:rect r="r" b="b" t="t" l="l"/>
            <a:pathLst>
              <a:path h="5481614" w="11933322">
                <a:moveTo>
                  <a:pt x="0" y="0"/>
                </a:moveTo>
                <a:lnTo>
                  <a:pt x="11933322" y="0"/>
                </a:lnTo>
                <a:lnTo>
                  <a:pt x="11933322" y="5481614"/>
                </a:lnTo>
                <a:lnTo>
                  <a:pt x="0" y="5481614"/>
                </a:lnTo>
                <a:lnTo>
                  <a:pt x="0" y="0"/>
                </a:lnTo>
                <a:close/>
              </a:path>
            </a:pathLst>
          </a:custGeom>
          <a:blipFill>
            <a:blip r:embed="rId5"/>
            <a:stretch>
              <a:fillRect l="0" t="0" r="0" b="0"/>
            </a:stretch>
          </a:blipFill>
        </p:spPr>
      </p:sp>
      <p:sp>
        <p:nvSpPr>
          <p:cNvPr name="Freeform 11" id="11"/>
          <p:cNvSpPr/>
          <p:nvPr/>
        </p:nvSpPr>
        <p:spPr>
          <a:xfrm flipH="true" flipV="false" rot="-10800000">
            <a:off x="2874805" y="2235866"/>
            <a:ext cx="1503072" cy="424618"/>
          </a:xfrm>
          <a:custGeom>
            <a:avLst/>
            <a:gdLst/>
            <a:ahLst/>
            <a:cxnLst/>
            <a:rect r="r" b="b" t="t" l="l"/>
            <a:pathLst>
              <a:path h="424618" w="1503072">
                <a:moveTo>
                  <a:pt x="1503073" y="0"/>
                </a:moveTo>
                <a:lnTo>
                  <a:pt x="0" y="0"/>
                </a:lnTo>
                <a:lnTo>
                  <a:pt x="0" y="424617"/>
                </a:lnTo>
                <a:lnTo>
                  <a:pt x="1503073" y="424617"/>
                </a:lnTo>
                <a:lnTo>
                  <a:pt x="1503073"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2" id="12"/>
          <p:cNvGrpSpPr/>
          <p:nvPr/>
        </p:nvGrpSpPr>
        <p:grpSpPr>
          <a:xfrm rot="0">
            <a:off x="509292" y="7153088"/>
            <a:ext cx="2932415" cy="847111"/>
            <a:chOff x="0" y="0"/>
            <a:chExt cx="1075555" cy="310705"/>
          </a:xfrm>
        </p:grpSpPr>
        <p:sp>
          <p:nvSpPr>
            <p:cNvPr name="Freeform 13" id="13"/>
            <p:cNvSpPr/>
            <p:nvPr/>
          </p:nvSpPr>
          <p:spPr>
            <a:xfrm flipH="false" flipV="false" rot="0">
              <a:off x="0" y="0"/>
              <a:ext cx="1075555" cy="310705"/>
            </a:xfrm>
            <a:custGeom>
              <a:avLst/>
              <a:gdLst/>
              <a:ahLst/>
              <a:cxnLst/>
              <a:rect r="r" b="b" t="t" l="l"/>
              <a:pathLst>
                <a:path h="310705" w="107555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name="TextBox 14" id="14"/>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15" id="15"/>
          <p:cNvGrpSpPr/>
          <p:nvPr/>
        </p:nvGrpSpPr>
        <p:grpSpPr>
          <a:xfrm rot="0">
            <a:off x="599015" y="8105976"/>
            <a:ext cx="2883712" cy="1560417"/>
            <a:chOff x="0" y="0"/>
            <a:chExt cx="1057692" cy="572332"/>
          </a:xfrm>
        </p:grpSpPr>
        <p:sp>
          <p:nvSpPr>
            <p:cNvPr name="Freeform 16" id="16"/>
            <p:cNvSpPr/>
            <p:nvPr/>
          </p:nvSpPr>
          <p:spPr>
            <a:xfrm flipH="false" flipV="false" rot="0">
              <a:off x="0" y="0"/>
              <a:ext cx="1057692" cy="572332"/>
            </a:xfrm>
            <a:custGeom>
              <a:avLst/>
              <a:gdLst/>
              <a:ahLst/>
              <a:cxnLst/>
              <a:rect r="r" b="b" t="t" l="l"/>
              <a:pathLst>
                <a:path h="572332" w="1057692">
                  <a:moveTo>
                    <a:pt x="83226" y="0"/>
                  </a:moveTo>
                  <a:lnTo>
                    <a:pt x="974466" y="0"/>
                  </a:lnTo>
                  <a:cubicBezTo>
                    <a:pt x="1020430" y="0"/>
                    <a:pt x="1057692" y="37262"/>
                    <a:pt x="1057692" y="83226"/>
                  </a:cubicBezTo>
                  <a:lnTo>
                    <a:pt x="1057692" y="489106"/>
                  </a:lnTo>
                  <a:cubicBezTo>
                    <a:pt x="1057692" y="535071"/>
                    <a:pt x="1020430" y="572332"/>
                    <a:pt x="974466" y="572332"/>
                  </a:cubicBezTo>
                  <a:lnTo>
                    <a:pt x="83226" y="572332"/>
                  </a:lnTo>
                  <a:cubicBezTo>
                    <a:pt x="37262" y="572332"/>
                    <a:pt x="0" y="535071"/>
                    <a:pt x="0" y="489106"/>
                  </a:cubicBezTo>
                  <a:lnTo>
                    <a:pt x="0" y="83226"/>
                  </a:lnTo>
                  <a:cubicBezTo>
                    <a:pt x="0" y="37262"/>
                    <a:pt x="37262" y="0"/>
                    <a:pt x="83226" y="0"/>
                  </a:cubicBezTo>
                  <a:close/>
                </a:path>
              </a:pathLst>
            </a:custGeom>
            <a:solidFill>
              <a:srgbClr val="FFFFFF">
                <a:alpha val="98824"/>
              </a:srgbClr>
            </a:solidFill>
          </p:spPr>
        </p:sp>
        <p:sp>
          <p:nvSpPr>
            <p:cNvPr name="TextBox 17" id="17"/>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18" id="18"/>
          <p:cNvSpPr/>
          <p:nvPr/>
        </p:nvSpPr>
        <p:spPr>
          <a:xfrm flipH="false" flipV="false" rot="0">
            <a:off x="4059557" y="7576643"/>
            <a:ext cx="2897866" cy="2022218"/>
          </a:xfrm>
          <a:custGeom>
            <a:avLst/>
            <a:gdLst/>
            <a:ahLst/>
            <a:cxnLst/>
            <a:rect r="r" b="b" t="t" l="l"/>
            <a:pathLst>
              <a:path h="2022218" w="2897866">
                <a:moveTo>
                  <a:pt x="0" y="0"/>
                </a:moveTo>
                <a:lnTo>
                  <a:pt x="2897866" y="0"/>
                </a:lnTo>
                <a:lnTo>
                  <a:pt x="2897866" y="2022218"/>
                </a:lnTo>
                <a:lnTo>
                  <a:pt x="0" y="2022218"/>
                </a:lnTo>
                <a:lnTo>
                  <a:pt x="0" y="0"/>
                </a:lnTo>
                <a:close/>
              </a:path>
            </a:pathLst>
          </a:custGeom>
          <a:blipFill>
            <a:blip r:embed="rId8"/>
            <a:stretch>
              <a:fillRect l="0" t="0" r="-5785" b="0"/>
            </a:stretch>
          </a:blipFill>
        </p:spPr>
      </p:sp>
      <p:sp>
        <p:nvSpPr>
          <p:cNvPr name="Freeform 19" id="19"/>
          <p:cNvSpPr/>
          <p:nvPr/>
        </p:nvSpPr>
        <p:spPr>
          <a:xfrm flipH="true" flipV="false" rot="-10800000">
            <a:off x="2874805" y="8162738"/>
            <a:ext cx="1503072" cy="424618"/>
          </a:xfrm>
          <a:custGeom>
            <a:avLst/>
            <a:gdLst/>
            <a:ahLst/>
            <a:cxnLst/>
            <a:rect r="r" b="b" t="t" l="l"/>
            <a:pathLst>
              <a:path h="424618" w="1503072">
                <a:moveTo>
                  <a:pt x="1503073" y="0"/>
                </a:moveTo>
                <a:lnTo>
                  <a:pt x="0" y="0"/>
                </a:lnTo>
                <a:lnTo>
                  <a:pt x="0" y="424618"/>
                </a:lnTo>
                <a:lnTo>
                  <a:pt x="1503073" y="424618"/>
                </a:lnTo>
                <a:lnTo>
                  <a:pt x="1503073"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738228" y="8280185"/>
            <a:ext cx="2556583" cy="1137285"/>
          </a:xfrm>
          <a:prstGeom prst="rect">
            <a:avLst/>
          </a:prstGeom>
        </p:spPr>
        <p:txBody>
          <a:bodyPr anchor="t" rtlCol="false" tIns="0" lIns="0" bIns="0" rIns="0">
            <a:spAutoFit/>
          </a:bodyPr>
          <a:lstStyle/>
          <a:p>
            <a:pPr>
              <a:lnSpc>
                <a:spcPts val="2939"/>
              </a:lnSpc>
            </a:pPr>
            <a:r>
              <a:rPr lang="en-US" sz="2099" u="sng">
                <a:solidFill>
                  <a:srgbClr val="100F0D"/>
                </a:solidFill>
                <a:latin typeface="Montserrat Light Italics"/>
              </a:rPr>
              <a:t>Table contains: </a:t>
            </a:r>
          </a:p>
          <a:p>
            <a:pPr>
              <a:lnSpc>
                <a:spcPts val="2939"/>
              </a:lnSpc>
            </a:pPr>
            <a:r>
              <a:rPr lang="en-US" sz="2099">
                <a:solidFill>
                  <a:srgbClr val="100F0D"/>
                </a:solidFill>
                <a:latin typeface="Montserrat Light Bold"/>
              </a:rPr>
              <a:t>return_id</a:t>
            </a:r>
          </a:p>
          <a:p>
            <a:pPr>
              <a:lnSpc>
                <a:spcPts val="2939"/>
              </a:lnSpc>
            </a:pPr>
            <a:r>
              <a:rPr lang="en-US" sz="2099">
                <a:solidFill>
                  <a:srgbClr val="100F0D"/>
                </a:solidFill>
                <a:latin typeface="Montserrat Light Bold"/>
              </a:rPr>
              <a:t>order_id</a:t>
            </a:r>
          </a:p>
        </p:txBody>
      </p:sp>
      <p:sp>
        <p:nvSpPr>
          <p:cNvPr name="TextBox 21" id="21"/>
          <p:cNvSpPr txBox="true"/>
          <p:nvPr/>
        </p:nvSpPr>
        <p:spPr>
          <a:xfrm rot="0">
            <a:off x="695748" y="776708"/>
            <a:ext cx="2556583" cy="452442"/>
          </a:xfrm>
          <a:prstGeom prst="rect">
            <a:avLst/>
          </a:prstGeom>
        </p:spPr>
        <p:txBody>
          <a:bodyPr anchor="t" rtlCol="false" tIns="0" lIns="0" bIns="0" rIns="0">
            <a:spAutoFit/>
          </a:bodyPr>
          <a:lstStyle/>
          <a:p>
            <a:pPr algn="ctr" marL="0" indent="0" lvl="0">
              <a:lnSpc>
                <a:spcPts val="3737"/>
              </a:lnSpc>
              <a:spcBef>
                <a:spcPct val="0"/>
              </a:spcBef>
            </a:pPr>
            <a:r>
              <a:rPr lang="en-US" sz="2708" spc="265">
                <a:solidFill>
                  <a:srgbClr val="FF66C4"/>
                </a:solidFill>
                <a:latin typeface="Oswald Bold"/>
              </a:rPr>
              <a:t>SALES</a:t>
            </a:r>
          </a:p>
        </p:txBody>
      </p:sp>
      <p:sp>
        <p:nvSpPr>
          <p:cNvPr name="TextBox 22" id="22"/>
          <p:cNvSpPr txBox="true"/>
          <p:nvPr/>
        </p:nvSpPr>
        <p:spPr>
          <a:xfrm rot="0">
            <a:off x="736768" y="1786682"/>
            <a:ext cx="2556583" cy="4404995"/>
          </a:xfrm>
          <a:prstGeom prst="rect">
            <a:avLst/>
          </a:prstGeom>
        </p:spPr>
        <p:txBody>
          <a:bodyPr anchor="t" rtlCol="false" tIns="0" lIns="0" bIns="0" rIns="0">
            <a:spAutoFit/>
          </a:bodyPr>
          <a:lstStyle/>
          <a:p>
            <a:pPr>
              <a:lnSpc>
                <a:spcPts val="3080"/>
              </a:lnSpc>
            </a:pPr>
            <a:r>
              <a:rPr lang="en-US" sz="2200" u="sng">
                <a:solidFill>
                  <a:srgbClr val="100F0D"/>
                </a:solidFill>
                <a:latin typeface="Montserrat Light Italics"/>
              </a:rPr>
              <a:t>Table contains: </a:t>
            </a:r>
          </a:p>
          <a:p>
            <a:pPr>
              <a:lnSpc>
                <a:spcPts val="3080"/>
              </a:lnSpc>
            </a:pPr>
            <a:r>
              <a:rPr lang="en-US" sz="2200">
                <a:solidFill>
                  <a:srgbClr val="100F0D"/>
                </a:solidFill>
                <a:latin typeface="Montserrat Light Bold"/>
              </a:rPr>
              <a:t>item_id</a:t>
            </a:r>
          </a:p>
          <a:p>
            <a:pPr>
              <a:lnSpc>
                <a:spcPts val="3080"/>
              </a:lnSpc>
            </a:pPr>
            <a:r>
              <a:rPr lang="en-US" sz="2200">
                <a:solidFill>
                  <a:srgbClr val="100F0D"/>
                </a:solidFill>
                <a:latin typeface="Montserrat Light Bold"/>
              </a:rPr>
              <a:t>order_id</a:t>
            </a:r>
          </a:p>
          <a:p>
            <a:pPr>
              <a:lnSpc>
                <a:spcPts val="3080"/>
              </a:lnSpc>
            </a:pPr>
            <a:r>
              <a:rPr lang="en-US" sz="2200">
                <a:solidFill>
                  <a:srgbClr val="100F0D"/>
                </a:solidFill>
                <a:latin typeface="Montserrat Light Bold"/>
              </a:rPr>
              <a:t>customer_id</a:t>
            </a:r>
          </a:p>
          <a:p>
            <a:pPr>
              <a:lnSpc>
                <a:spcPts val="3080"/>
              </a:lnSpc>
            </a:pPr>
            <a:r>
              <a:rPr lang="en-US" sz="2200">
                <a:solidFill>
                  <a:srgbClr val="100F0D"/>
                </a:solidFill>
                <a:latin typeface="Montserrat Light Bold"/>
              </a:rPr>
              <a:t>product_id</a:t>
            </a:r>
          </a:p>
          <a:p>
            <a:pPr>
              <a:lnSpc>
                <a:spcPts val="3080"/>
              </a:lnSpc>
            </a:pPr>
            <a:r>
              <a:rPr lang="en-US" sz="2200">
                <a:solidFill>
                  <a:srgbClr val="100F0D"/>
                </a:solidFill>
                <a:latin typeface="Montserrat Light Bold"/>
              </a:rPr>
              <a:t>sales_amount</a:t>
            </a:r>
          </a:p>
          <a:p>
            <a:pPr>
              <a:lnSpc>
                <a:spcPts val="3080"/>
              </a:lnSpc>
            </a:pPr>
            <a:r>
              <a:rPr lang="en-US" sz="2200">
                <a:solidFill>
                  <a:srgbClr val="100F0D"/>
                </a:solidFill>
                <a:latin typeface="Montserrat Light Bold"/>
              </a:rPr>
              <a:t>quantity</a:t>
            </a:r>
          </a:p>
          <a:p>
            <a:pPr>
              <a:lnSpc>
                <a:spcPts val="3080"/>
              </a:lnSpc>
            </a:pPr>
            <a:r>
              <a:rPr lang="en-US" sz="2200">
                <a:solidFill>
                  <a:srgbClr val="100F0D"/>
                </a:solidFill>
                <a:latin typeface="Montserrat Light Bold"/>
              </a:rPr>
              <a:t>discount</a:t>
            </a:r>
          </a:p>
          <a:p>
            <a:pPr>
              <a:lnSpc>
                <a:spcPts val="3080"/>
              </a:lnSpc>
            </a:pPr>
            <a:r>
              <a:rPr lang="en-US" sz="2200">
                <a:solidFill>
                  <a:srgbClr val="100F0D"/>
                </a:solidFill>
                <a:latin typeface="Montserrat Light Bold"/>
              </a:rPr>
              <a:t>profit</a:t>
            </a:r>
          </a:p>
          <a:p>
            <a:pPr>
              <a:lnSpc>
                <a:spcPts val="3080"/>
              </a:lnSpc>
            </a:pPr>
            <a:r>
              <a:rPr lang="en-US" sz="2200">
                <a:solidFill>
                  <a:srgbClr val="100F0D"/>
                </a:solidFill>
                <a:latin typeface="Montserrat Light Bold"/>
              </a:rPr>
              <a:t>margin</a:t>
            </a:r>
          </a:p>
          <a:p>
            <a:pPr>
              <a:lnSpc>
                <a:spcPts val="3080"/>
              </a:lnSpc>
            </a:pPr>
          </a:p>
        </p:txBody>
      </p:sp>
      <p:sp>
        <p:nvSpPr>
          <p:cNvPr name="TextBox 23" id="23"/>
          <p:cNvSpPr txBox="true"/>
          <p:nvPr/>
        </p:nvSpPr>
        <p:spPr>
          <a:xfrm rot="0">
            <a:off x="719178" y="7326610"/>
            <a:ext cx="2556583" cy="452442"/>
          </a:xfrm>
          <a:prstGeom prst="rect">
            <a:avLst/>
          </a:prstGeom>
        </p:spPr>
        <p:txBody>
          <a:bodyPr anchor="t" rtlCol="false" tIns="0" lIns="0" bIns="0" rIns="0">
            <a:spAutoFit/>
          </a:bodyPr>
          <a:lstStyle/>
          <a:p>
            <a:pPr algn="ctr" marL="0" indent="0" lvl="0">
              <a:lnSpc>
                <a:spcPts val="3737"/>
              </a:lnSpc>
              <a:spcBef>
                <a:spcPct val="0"/>
              </a:spcBef>
            </a:pPr>
            <a:r>
              <a:rPr lang="en-US" sz="2708" spc="265">
                <a:solidFill>
                  <a:srgbClr val="FF66C4"/>
                </a:solidFill>
                <a:latin typeface="Oswald Bold"/>
              </a:rPr>
              <a:t>RETURNS</a:t>
            </a:r>
          </a:p>
        </p:txBody>
      </p:sp>
      <p:sp>
        <p:nvSpPr>
          <p:cNvPr name="TextBox 24" id="24"/>
          <p:cNvSpPr txBox="true"/>
          <p:nvPr/>
        </p:nvSpPr>
        <p:spPr>
          <a:xfrm rot="0">
            <a:off x="4059557" y="371890"/>
            <a:ext cx="2556583" cy="452442"/>
          </a:xfrm>
          <a:prstGeom prst="rect">
            <a:avLst/>
          </a:prstGeom>
        </p:spPr>
        <p:txBody>
          <a:bodyPr anchor="t" rtlCol="false" tIns="0" lIns="0" bIns="0" rIns="0">
            <a:spAutoFit/>
          </a:bodyPr>
          <a:lstStyle/>
          <a:p>
            <a:pPr algn="ctr" marL="0" indent="0" lvl="0">
              <a:lnSpc>
                <a:spcPts val="3737"/>
              </a:lnSpc>
              <a:spcBef>
                <a:spcPct val="0"/>
              </a:spcBef>
            </a:pPr>
            <a:r>
              <a:rPr lang="en-US" sz="2708" spc="265">
                <a:solidFill>
                  <a:srgbClr val="FF914D"/>
                </a:solidFill>
                <a:latin typeface="Oswald Bold"/>
              </a:rPr>
              <a:t>9994 ROWS</a:t>
            </a:r>
          </a:p>
        </p:txBody>
      </p:sp>
      <p:sp>
        <p:nvSpPr>
          <p:cNvPr name="TextBox 25" id="25"/>
          <p:cNvSpPr txBox="true"/>
          <p:nvPr/>
        </p:nvSpPr>
        <p:spPr>
          <a:xfrm rot="0">
            <a:off x="4059557" y="6921792"/>
            <a:ext cx="2556583" cy="452442"/>
          </a:xfrm>
          <a:prstGeom prst="rect">
            <a:avLst/>
          </a:prstGeom>
        </p:spPr>
        <p:txBody>
          <a:bodyPr anchor="t" rtlCol="false" tIns="0" lIns="0" bIns="0" rIns="0">
            <a:spAutoFit/>
          </a:bodyPr>
          <a:lstStyle/>
          <a:p>
            <a:pPr algn="ctr" marL="0" indent="0" lvl="0">
              <a:lnSpc>
                <a:spcPts val="3737"/>
              </a:lnSpc>
              <a:spcBef>
                <a:spcPct val="0"/>
              </a:spcBef>
            </a:pPr>
            <a:r>
              <a:rPr lang="en-US" sz="2708" spc="265">
                <a:solidFill>
                  <a:srgbClr val="FF914D"/>
                </a:solidFill>
                <a:latin typeface="Oswald Bold"/>
              </a:rPr>
              <a:t>296 ROWS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771654">
            <a:off x="13966413" y="-1647040"/>
            <a:ext cx="12471670" cy="5351480"/>
          </a:xfrm>
          <a:custGeom>
            <a:avLst/>
            <a:gdLst/>
            <a:ahLst/>
            <a:cxnLst/>
            <a:rect r="r" b="b" t="t" l="l"/>
            <a:pathLst>
              <a:path h="5351480" w="12471670">
                <a:moveTo>
                  <a:pt x="0" y="0"/>
                </a:moveTo>
                <a:lnTo>
                  <a:pt x="12471669" y="0"/>
                </a:lnTo>
                <a:lnTo>
                  <a:pt x="12471669"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59551" y="3009824"/>
            <a:ext cx="6897737" cy="6266714"/>
          </a:xfrm>
          <a:custGeom>
            <a:avLst/>
            <a:gdLst/>
            <a:ahLst/>
            <a:cxnLst/>
            <a:rect r="r" b="b" t="t" l="l"/>
            <a:pathLst>
              <a:path h="6266714" w="6897737">
                <a:moveTo>
                  <a:pt x="0" y="0"/>
                </a:moveTo>
                <a:lnTo>
                  <a:pt x="6897738" y="0"/>
                </a:lnTo>
                <a:lnTo>
                  <a:pt x="6897738" y="6266714"/>
                </a:lnTo>
                <a:lnTo>
                  <a:pt x="0" y="6266714"/>
                </a:lnTo>
                <a:lnTo>
                  <a:pt x="0" y="0"/>
                </a:lnTo>
                <a:close/>
              </a:path>
            </a:pathLst>
          </a:custGeom>
          <a:blipFill>
            <a:blip r:embed="rId5"/>
            <a:stretch>
              <a:fillRect l="0" t="0" r="0" b="0"/>
            </a:stretch>
          </a:blipFill>
        </p:spPr>
      </p:sp>
      <p:sp>
        <p:nvSpPr>
          <p:cNvPr name="Freeform 6" id="6"/>
          <p:cNvSpPr/>
          <p:nvPr/>
        </p:nvSpPr>
        <p:spPr>
          <a:xfrm flipH="false" flipV="false" rot="0">
            <a:off x="7956900" y="3009824"/>
            <a:ext cx="4072657" cy="2390734"/>
          </a:xfrm>
          <a:custGeom>
            <a:avLst/>
            <a:gdLst/>
            <a:ahLst/>
            <a:cxnLst/>
            <a:rect r="r" b="b" t="t" l="l"/>
            <a:pathLst>
              <a:path h="2390734" w="4072657">
                <a:moveTo>
                  <a:pt x="0" y="0"/>
                </a:moveTo>
                <a:lnTo>
                  <a:pt x="4072657" y="0"/>
                </a:lnTo>
                <a:lnTo>
                  <a:pt x="4072657" y="2390734"/>
                </a:lnTo>
                <a:lnTo>
                  <a:pt x="0" y="2390734"/>
                </a:lnTo>
                <a:lnTo>
                  <a:pt x="0" y="0"/>
                </a:lnTo>
                <a:close/>
              </a:path>
            </a:pathLst>
          </a:custGeom>
          <a:blipFill>
            <a:blip r:embed="rId6"/>
            <a:stretch>
              <a:fillRect l="0" t="0" r="0" b="0"/>
            </a:stretch>
          </a:blipFill>
        </p:spPr>
      </p:sp>
      <p:sp>
        <p:nvSpPr>
          <p:cNvPr name="Freeform 7" id="7"/>
          <p:cNvSpPr/>
          <p:nvPr/>
        </p:nvSpPr>
        <p:spPr>
          <a:xfrm flipH="false" flipV="false" rot="0">
            <a:off x="12325455" y="4660027"/>
            <a:ext cx="2264317" cy="740531"/>
          </a:xfrm>
          <a:custGeom>
            <a:avLst/>
            <a:gdLst/>
            <a:ahLst/>
            <a:cxnLst/>
            <a:rect r="r" b="b" t="t" l="l"/>
            <a:pathLst>
              <a:path h="740531" w="2264317">
                <a:moveTo>
                  <a:pt x="0" y="0"/>
                </a:moveTo>
                <a:lnTo>
                  <a:pt x="2264317" y="0"/>
                </a:lnTo>
                <a:lnTo>
                  <a:pt x="2264317" y="740531"/>
                </a:lnTo>
                <a:lnTo>
                  <a:pt x="0" y="740531"/>
                </a:lnTo>
                <a:lnTo>
                  <a:pt x="0" y="0"/>
                </a:lnTo>
                <a:close/>
              </a:path>
            </a:pathLst>
          </a:custGeom>
          <a:blipFill>
            <a:blip r:embed="rId7"/>
            <a:stretch>
              <a:fillRect l="0" t="0" r="0" b="0"/>
            </a:stretch>
          </a:blipFill>
        </p:spPr>
      </p:sp>
      <p:sp>
        <p:nvSpPr>
          <p:cNvPr name="Freeform 8" id="8"/>
          <p:cNvSpPr/>
          <p:nvPr/>
        </p:nvSpPr>
        <p:spPr>
          <a:xfrm flipH="false" flipV="false" rot="0">
            <a:off x="7956900" y="5791083"/>
            <a:ext cx="7889010" cy="4110971"/>
          </a:xfrm>
          <a:custGeom>
            <a:avLst/>
            <a:gdLst/>
            <a:ahLst/>
            <a:cxnLst/>
            <a:rect r="r" b="b" t="t" l="l"/>
            <a:pathLst>
              <a:path h="4110971" w="7889010">
                <a:moveTo>
                  <a:pt x="0" y="0"/>
                </a:moveTo>
                <a:lnTo>
                  <a:pt x="7889010" y="0"/>
                </a:lnTo>
                <a:lnTo>
                  <a:pt x="7889010" y="4110971"/>
                </a:lnTo>
                <a:lnTo>
                  <a:pt x="0" y="4110971"/>
                </a:lnTo>
                <a:lnTo>
                  <a:pt x="0" y="0"/>
                </a:lnTo>
                <a:close/>
              </a:path>
            </a:pathLst>
          </a:custGeom>
          <a:blipFill>
            <a:blip r:embed="rId8"/>
            <a:stretch>
              <a:fillRect l="0" t="-3820" r="0" b="0"/>
            </a:stretch>
          </a:blipFill>
        </p:spPr>
      </p:sp>
      <p:sp>
        <p:nvSpPr>
          <p:cNvPr name="Freeform 9" id="9"/>
          <p:cNvSpPr/>
          <p:nvPr/>
        </p:nvSpPr>
        <p:spPr>
          <a:xfrm flipH="false" flipV="false" rot="0">
            <a:off x="15085072" y="2789065"/>
            <a:ext cx="2070709" cy="2070709"/>
          </a:xfrm>
          <a:custGeom>
            <a:avLst/>
            <a:gdLst/>
            <a:ahLst/>
            <a:cxnLst/>
            <a:rect r="r" b="b" t="t" l="l"/>
            <a:pathLst>
              <a:path h="2070709" w="2070709">
                <a:moveTo>
                  <a:pt x="0" y="0"/>
                </a:moveTo>
                <a:lnTo>
                  <a:pt x="2070709" y="0"/>
                </a:lnTo>
                <a:lnTo>
                  <a:pt x="2070709" y="2070709"/>
                </a:lnTo>
                <a:lnTo>
                  <a:pt x="0" y="207070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rnd">
            <a:noFill/>
            <a:prstDash val="sysDot"/>
            <a:round/>
          </a:ln>
        </p:spPr>
      </p:sp>
      <p:sp>
        <p:nvSpPr>
          <p:cNvPr name="TextBox 10" id="10"/>
          <p:cNvSpPr txBox="true"/>
          <p:nvPr/>
        </p:nvSpPr>
        <p:spPr>
          <a:xfrm rot="0">
            <a:off x="376628" y="415309"/>
            <a:ext cx="5210994" cy="828675"/>
          </a:xfrm>
          <a:prstGeom prst="rect">
            <a:avLst/>
          </a:prstGeom>
        </p:spPr>
        <p:txBody>
          <a:bodyPr anchor="t" rtlCol="false" tIns="0" lIns="0" bIns="0" rIns="0">
            <a:spAutoFit/>
          </a:bodyPr>
          <a:lstStyle/>
          <a:p>
            <a:pPr marL="0" indent="0" lvl="0">
              <a:lnSpc>
                <a:spcPts val="6300"/>
              </a:lnSpc>
            </a:pPr>
            <a:r>
              <a:rPr lang="en-US" sz="6000" spc="588">
                <a:solidFill>
                  <a:srgbClr val="FF66C4"/>
                </a:solidFill>
                <a:latin typeface="Oswald Bold"/>
              </a:rPr>
              <a:t>VIEW</a:t>
            </a:r>
            <a:r>
              <a:rPr lang="en-US" sz="6000" spc="588">
                <a:solidFill>
                  <a:srgbClr val="231F20"/>
                </a:solidFill>
                <a:latin typeface="Oswald Bold"/>
              </a:rPr>
              <a:t> + </a:t>
            </a:r>
            <a:r>
              <a:rPr lang="en-US" sz="6000" spc="588">
                <a:solidFill>
                  <a:srgbClr val="000000"/>
                </a:solidFill>
                <a:latin typeface="Oswald Bold"/>
              </a:rPr>
              <a:t>JOINS</a:t>
            </a:r>
          </a:p>
        </p:txBody>
      </p:sp>
      <p:sp>
        <p:nvSpPr>
          <p:cNvPr name="TextBox 11" id="11"/>
          <p:cNvSpPr txBox="true"/>
          <p:nvPr/>
        </p:nvSpPr>
        <p:spPr>
          <a:xfrm rot="0">
            <a:off x="188314" y="1322403"/>
            <a:ext cx="17911372" cy="1075852"/>
          </a:xfrm>
          <a:prstGeom prst="rect">
            <a:avLst/>
          </a:prstGeom>
        </p:spPr>
        <p:txBody>
          <a:bodyPr anchor="t" rtlCol="false" tIns="0" lIns="0" bIns="0" rIns="0">
            <a:spAutoFit/>
          </a:bodyPr>
          <a:lstStyle/>
          <a:p>
            <a:pPr>
              <a:lnSpc>
                <a:spcPts val="2883"/>
              </a:lnSpc>
            </a:pPr>
            <a:r>
              <a:rPr lang="en-US" sz="2089" spc="204">
                <a:solidFill>
                  <a:srgbClr val="231F20"/>
                </a:solidFill>
                <a:latin typeface="DM Sans"/>
              </a:rPr>
              <a:t>The Cisco company wants to give a discount to the customers who have already purchased their products at least once. </a:t>
            </a:r>
          </a:p>
          <a:p>
            <a:pPr>
              <a:lnSpc>
                <a:spcPts val="2883"/>
              </a:lnSpc>
            </a:pPr>
          </a:p>
          <a:p>
            <a:pPr>
              <a:lnSpc>
                <a:spcPts val="2883"/>
              </a:lnSpc>
            </a:pPr>
            <a:r>
              <a:rPr lang="en-US" sz="2089" spc="204">
                <a:solidFill>
                  <a:srgbClr val="231F20"/>
                </a:solidFill>
                <a:latin typeface="DM Sans"/>
              </a:rPr>
              <a:t>The below view shows which customer ordered Cisco products, to send them an email with the granting of a discount.</a:t>
            </a:r>
          </a:p>
        </p:txBody>
      </p:sp>
      <p:sp>
        <p:nvSpPr>
          <p:cNvPr name="Freeform 12" id="12"/>
          <p:cNvSpPr/>
          <p:nvPr/>
        </p:nvSpPr>
        <p:spPr>
          <a:xfrm flipH="false" flipV="false" rot="0">
            <a:off x="6373071" y="3009824"/>
            <a:ext cx="1583829" cy="472269"/>
          </a:xfrm>
          <a:custGeom>
            <a:avLst/>
            <a:gdLst/>
            <a:ahLst/>
            <a:cxnLst/>
            <a:rect r="r" b="b" t="t" l="l"/>
            <a:pathLst>
              <a:path h="472269" w="1583829">
                <a:moveTo>
                  <a:pt x="0" y="0"/>
                </a:moveTo>
                <a:lnTo>
                  <a:pt x="1583829" y="0"/>
                </a:lnTo>
                <a:lnTo>
                  <a:pt x="1583829" y="472269"/>
                </a:lnTo>
                <a:lnTo>
                  <a:pt x="0" y="47226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DAFv9E-uWuc</dc:identifier>
  <dcterms:modified xsi:type="dcterms:W3CDTF">2011-08-01T06:04:30Z</dcterms:modified>
  <cp:revision>1</cp:revision>
  <dc:title>Grey minimalist business project presentation </dc:title>
</cp:coreProperties>
</file>